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383" r:id="rId2"/>
    <p:sldId id="381" r:id="rId3"/>
    <p:sldId id="384" r:id="rId4"/>
    <p:sldId id="385" r:id="rId5"/>
    <p:sldId id="386" r:id="rId6"/>
    <p:sldId id="352" r:id="rId7"/>
    <p:sldId id="387" r:id="rId8"/>
    <p:sldId id="368" r:id="rId9"/>
    <p:sldId id="369" r:id="rId10"/>
    <p:sldId id="360" r:id="rId11"/>
    <p:sldId id="376" r:id="rId12"/>
    <p:sldId id="377" r:id="rId13"/>
    <p:sldId id="378" r:id="rId14"/>
    <p:sldId id="388" r:id="rId15"/>
    <p:sldId id="389" r:id="rId16"/>
    <p:sldId id="395" r:id="rId17"/>
    <p:sldId id="380" r:id="rId18"/>
    <p:sldId id="354" r:id="rId19"/>
    <p:sldId id="349" r:id="rId20"/>
  </p:sldIdLst>
  <p:sldSz cx="12192000" cy="6858000"/>
  <p:notesSz cx="6797675" cy="9926638"/>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C349876-7337-4D91-B198-4550A90FC2BD}">
          <p14:sldIdLst>
            <p14:sldId id="383"/>
            <p14:sldId id="381"/>
            <p14:sldId id="384"/>
            <p14:sldId id="385"/>
            <p14:sldId id="386"/>
            <p14:sldId id="352"/>
            <p14:sldId id="387"/>
            <p14:sldId id="368"/>
            <p14:sldId id="369"/>
            <p14:sldId id="360"/>
            <p14:sldId id="376"/>
            <p14:sldId id="377"/>
            <p14:sldId id="378"/>
            <p14:sldId id="388"/>
            <p14:sldId id="389"/>
            <p14:sldId id="395"/>
            <p14:sldId id="380"/>
            <p14:sldId id="354"/>
            <p14:sldId id="3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EA95AC-4450-6AC2-4AD7-6FDC3EA440E8}" name="Törek Tanja" initials="TT" userId="S::tanja.toerek@wienerprivatbank.com::8d3be85f-fa12-40b5-9d99-3cb150b3d59a" providerId="AD"/>
  <p188:author id="{C87A0BCD-D3DF-4C54-5021-E52D46B400EE}" name="Alten Yasmin Antoinette" initials="YA" userId="S::yasmin-antoinette.alten@wienerprivatbank.com::000818ff-8dd6-48a0-a6ce-8e2072f94e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AF3"/>
    <a:srgbClr val="006A7F"/>
    <a:srgbClr val="115361"/>
    <a:srgbClr val="024F56"/>
    <a:srgbClr val="005F6D"/>
    <a:srgbClr val="000000"/>
    <a:srgbClr val="66C2DB"/>
    <a:srgbClr val="00606E"/>
    <a:srgbClr val="006B7F"/>
    <a:srgbClr val="C2E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5" autoAdjust="0"/>
    <p:restoredTop sz="82397" autoAdjust="0"/>
  </p:normalViewPr>
  <p:slideViewPr>
    <p:cSldViewPr snapToGrid="0" showGuides="1">
      <p:cViewPr varScale="1">
        <p:scale>
          <a:sx n="87" d="100"/>
          <a:sy n="87" d="100"/>
        </p:scale>
        <p:origin x="1896" y="96"/>
      </p:cViewPr>
      <p:guideLst/>
    </p:cSldViewPr>
  </p:slideViewPr>
  <p:outlineViewPr>
    <p:cViewPr>
      <p:scale>
        <a:sx n="33" d="100"/>
        <a:sy n="33" d="100"/>
      </p:scale>
      <p:origin x="0" y="-5376"/>
    </p:cViewPr>
  </p:outlineViewPr>
  <p:notesTextViewPr>
    <p:cViewPr>
      <p:scale>
        <a:sx n="20" d="100"/>
        <a:sy n="20" d="100"/>
      </p:scale>
      <p:origin x="0" y="0"/>
    </p:cViewPr>
  </p:notesTextViewPr>
  <p:sorterViewPr>
    <p:cViewPr varScale="1">
      <p:scale>
        <a:sx n="100" d="100"/>
        <a:sy n="100" d="100"/>
      </p:scale>
      <p:origin x="0" y="0"/>
    </p:cViewPr>
  </p:sorterViewPr>
  <p:notesViewPr>
    <p:cSldViewPr snapToGrid="0" showGuides="1">
      <p:cViewPr varScale="1">
        <p:scale>
          <a:sx n="76" d="100"/>
          <a:sy n="76" d="100"/>
        </p:scale>
        <p:origin x="402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B9C0FF0-7AD7-474F-B3AD-92D51DA4F87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1CF855D6-6AB3-4C9C-B5B0-66146F645C9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C3B7354-8476-4C2E-8180-A9480CEA1D5E}" type="datetimeFigureOut">
              <a:rPr lang="en-US" smtClean="0"/>
              <a:t>7/14/2026</a:t>
            </a:fld>
            <a:endParaRPr lang="en-US"/>
          </a:p>
        </p:txBody>
      </p:sp>
      <p:sp>
        <p:nvSpPr>
          <p:cNvPr id="4" name="Fußzeilenplatzhalter 3">
            <a:extLst>
              <a:ext uri="{FF2B5EF4-FFF2-40B4-BE49-F238E27FC236}">
                <a16:creationId xmlns:a16="http://schemas.microsoft.com/office/drawing/2014/main" id="{76B4CC83-4955-4D24-8758-F7B9F4E0972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70AC799D-348F-4ECC-8FA0-6B976732651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8F4CF4E-55B2-47BC-B15C-F58C5CB1178D}" type="slidenum">
              <a:rPr lang="en-US" smtClean="0"/>
              <a:t>‹Nr.›</a:t>
            </a:fld>
            <a:endParaRPr lang="en-US"/>
          </a:p>
        </p:txBody>
      </p:sp>
    </p:spTree>
    <p:extLst>
      <p:ext uri="{BB962C8B-B14F-4D97-AF65-F5344CB8AC3E}">
        <p14:creationId xmlns:p14="http://schemas.microsoft.com/office/powerpoint/2010/main" val="1210173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9A82F8A-5695-4E1A-BAA5-1C74F2CF30EB}" type="datetimeFigureOut">
              <a:rPr lang="en-US" smtClean="0"/>
              <a:t>7/14/2026</a:t>
            </a:fld>
            <a:endParaRPr lang="en-US"/>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0" tIns="0" rIns="0" bIns="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0AF05D6-DC44-430F-9BC2-EE81C809110D}" type="slidenum">
              <a:rPr lang="en-US" smtClean="0"/>
              <a:t>‹Nr.›</a:t>
            </a:fld>
            <a:endParaRPr lang="en-US"/>
          </a:p>
        </p:txBody>
      </p:sp>
    </p:spTree>
    <p:extLst>
      <p:ext uri="{BB962C8B-B14F-4D97-AF65-F5344CB8AC3E}">
        <p14:creationId xmlns:p14="http://schemas.microsoft.com/office/powerpoint/2010/main" val="172309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tx2"/>
      </a:buClr>
      <a:buFont typeface="Arial" panose="020B0604020202020204" pitchFamily="34" charset="0"/>
      <a:buChar char="•"/>
      <a:defRPr sz="1200" kern="1200">
        <a:solidFill>
          <a:schemeClr val="tx1"/>
        </a:solidFill>
        <a:latin typeface="+mn-lt"/>
        <a:ea typeface="+mn-ea"/>
        <a:cs typeface="+mn-cs"/>
      </a:defRPr>
    </a:lvl2pPr>
    <a:lvl3pPr marL="357188" indent="-176213" algn="l" defTabSz="914400" rtl="0" eaLnBrk="1" latinLnBrk="0" hangingPunct="1">
      <a:buClr>
        <a:schemeClr val="tx2"/>
      </a:buClr>
      <a:buFont typeface="Arial" panose="020B0604020202020204" pitchFamily="34" charset="0"/>
      <a:buChar char="•"/>
      <a:defRPr sz="1200" kern="1200">
        <a:solidFill>
          <a:schemeClr val="tx1"/>
        </a:solidFill>
        <a:latin typeface="+mn-lt"/>
        <a:ea typeface="+mn-ea"/>
        <a:cs typeface="+mn-cs"/>
      </a:defRPr>
    </a:lvl3pPr>
    <a:lvl4pPr marL="538163" indent="-180975" algn="l" defTabSz="914400" rtl="0" eaLnBrk="1" latinLnBrk="0" hangingPunct="1">
      <a:buClr>
        <a:schemeClr val="tx2"/>
      </a:buClr>
      <a:buFont typeface="Arial" panose="020B0604020202020204" pitchFamily="34" charset="0"/>
      <a:buChar char="•"/>
      <a:defRPr sz="1200" kern="1200">
        <a:solidFill>
          <a:schemeClr val="tx1"/>
        </a:solidFill>
        <a:latin typeface="+mn-lt"/>
        <a:ea typeface="+mn-ea"/>
        <a:cs typeface="+mn-cs"/>
      </a:defRPr>
    </a:lvl4pPr>
    <a:lvl5pPr marL="719138" indent="-180975" algn="l" defTabSz="914400" rtl="0" eaLnBrk="1" latinLnBrk="0" hangingPunct="1">
      <a:buClr>
        <a:schemeClr val="tx2"/>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1</a:t>
            </a:fld>
            <a:endParaRPr lang="en-US"/>
          </a:p>
        </p:txBody>
      </p:sp>
    </p:spTree>
    <p:extLst>
      <p:ext uri="{BB962C8B-B14F-4D97-AF65-F5344CB8AC3E}">
        <p14:creationId xmlns:p14="http://schemas.microsoft.com/office/powerpoint/2010/main" val="245501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10</a:t>
            </a:fld>
            <a:endParaRPr lang="en-US"/>
          </a:p>
        </p:txBody>
      </p:sp>
    </p:spTree>
    <p:extLst>
      <p:ext uri="{BB962C8B-B14F-4D97-AF65-F5344CB8AC3E}">
        <p14:creationId xmlns:p14="http://schemas.microsoft.com/office/powerpoint/2010/main" val="265594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11</a:t>
            </a:fld>
            <a:endParaRPr lang="en-US"/>
          </a:p>
        </p:txBody>
      </p:sp>
    </p:spTree>
    <p:extLst>
      <p:ext uri="{BB962C8B-B14F-4D97-AF65-F5344CB8AC3E}">
        <p14:creationId xmlns:p14="http://schemas.microsoft.com/office/powerpoint/2010/main" val="173011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12</a:t>
            </a:fld>
            <a:endParaRPr lang="en-US"/>
          </a:p>
        </p:txBody>
      </p:sp>
    </p:spTree>
    <p:extLst>
      <p:ext uri="{BB962C8B-B14F-4D97-AF65-F5344CB8AC3E}">
        <p14:creationId xmlns:p14="http://schemas.microsoft.com/office/powerpoint/2010/main" val="169680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13</a:t>
            </a:fld>
            <a:endParaRPr lang="en-US"/>
          </a:p>
        </p:txBody>
      </p:sp>
    </p:spTree>
    <p:extLst>
      <p:ext uri="{BB962C8B-B14F-4D97-AF65-F5344CB8AC3E}">
        <p14:creationId xmlns:p14="http://schemas.microsoft.com/office/powerpoint/2010/main" val="168583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14</a:t>
            </a:fld>
            <a:endParaRPr lang="en-US"/>
          </a:p>
        </p:txBody>
      </p:sp>
    </p:spTree>
    <p:extLst>
      <p:ext uri="{BB962C8B-B14F-4D97-AF65-F5344CB8AC3E}">
        <p14:creationId xmlns:p14="http://schemas.microsoft.com/office/powerpoint/2010/main" val="40693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15</a:t>
            </a:fld>
            <a:endParaRPr lang="en-US"/>
          </a:p>
        </p:txBody>
      </p:sp>
    </p:spTree>
    <p:extLst>
      <p:ext uri="{BB962C8B-B14F-4D97-AF65-F5344CB8AC3E}">
        <p14:creationId xmlns:p14="http://schemas.microsoft.com/office/powerpoint/2010/main" val="2247141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7A77D-C1A4-B787-EC94-39743ABCBB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D866990-B5AD-C38D-1A06-FB29E9418149}"/>
              </a:ext>
            </a:extLst>
          </p:cNvPr>
          <p:cNvSpPr>
            <a:spLocks noGrp="1" noRot="1" noChangeAspect="1"/>
          </p:cNvSpPr>
          <p:nvPr>
            <p:ph type="sldImg"/>
          </p:nvPr>
        </p:nvSpPr>
        <p:spPr/>
        <p:txBody>
          <a:bodyPr/>
          <a:lstStyle/>
          <a:p>
            <a:endParaRPr lang="de-AT"/>
          </a:p>
        </p:txBody>
      </p:sp>
      <p:sp>
        <p:nvSpPr>
          <p:cNvPr id="3" name="Notizenplatzhalter 2">
            <a:extLst>
              <a:ext uri="{FF2B5EF4-FFF2-40B4-BE49-F238E27FC236}">
                <a16:creationId xmlns:a16="http://schemas.microsoft.com/office/drawing/2014/main" id="{CA39BC10-0305-8F7D-72D5-01DE27ADBE7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45F0565-866D-B29F-C101-6CC13E8710B0}"/>
              </a:ext>
            </a:extLst>
          </p:cNvPr>
          <p:cNvSpPr>
            <a:spLocks noGrp="1"/>
          </p:cNvSpPr>
          <p:nvPr>
            <p:ph type="sldNum" sz="quarter" idx="5"/>
          </p:nvPr>
        </p:nvSpPr>
        <p:spPr/>
        <p:txBody>
          <a:bodyPr/>
          <a:lstStyle/>
          <a:p>
            <a:fld id="{40AF05D6-DC44-430F-9BC2-EE81C809110D}" type="slidenum">
              <a:rPr lang="en-US" smtClean="0"/>
              <a:t>16</a:t>
            </a:fld>
            <a:endParaRPr lang="en-US"/>
          </a:p>
        </p:txBody>
      </p:sp>
    </p:spTree>
    <p:extLst>
      <p:ext uri="{BB962C8B-B14F-4D97-AF65-F5344CB8AC3E}">
        <p14:creationId xmlns:p14="http://schemas.microsoft.com/office/powerpoint/2010/main" val="270994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17</a:t>
            </a:fld>
            <a:endParaRPr lang="en-US"/>
          </a:p>
        </p:txBody>
      </p:sp>
    </p:spTree>
    <p:extLst>
      <p:ext uri="{BB962C8B-B14F-4D97-AF65-F5344CB8AC3E}">
        <p14:creationId xmlns:p14="http://schemas.microsoft.com/office/powerpoint/2010/main" val="2802239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18</a:t>
            </a:fld>
            <a:endParaRPr lang="en-US"/>
          </a:p>
        </p:txBody>
      </p:sp>
    </p:spTree>
    <p:extLst>
      <p:ext uri="{BB962C8B-B14F-4D97-AF65-F5344CB8AC3E}">
        <p14:creationId xmlns:p14="http://schemas.microsoft.com/office/powerpoint/2010/main" val="699552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19</a:t>
            </a:fld>
            <a:endParaRPr lang="en-US"/>
          </a:p>
        </p:txBody>
      </p:sp>
    </p:spTree>
    <p:extLst>
      <p:ext uri="{BB962C8B-B14F-4D97-AF65-F5344CB8AC3E}">
        <p14:creationId xmlns:p14="http://schemas.microsoft.com/office/powerpoint/2010/main" val="267728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2</a:t>
            </a:fld>
            <a:endParaRPr lang="en-US"/>
          </a:p>
        </p:txBody>
      </p:sp>
    </p:spTree>
    <p:extLst>
      <p:ext uri="{BB962C8B-B14F-4D97-AF65-F5344CB8AC3E}">
        <p14:creationId xmlns:p14="http://schemas.microsoft.com/office/powerpoint/2010/main" val="40350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3</a:t>
            </a:fld>
            <a:endParaRPr lang="en-US"/>
          </a:p>
        </p:txBody>
      </p:sp>
    </p:spTree>
    <p:extLst>
      <p:ext uri="{BB962C8B-B14F-4D97-AF65-F5344CB8AC3E}">
        <p14:creationId xmlns:p14="http://schemas.microsoft.com/office/powerpoint/2010/main" val="35684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4</a:t>
            </a:fld>
            <a:endParaRPr lang="en-US"/>
          </a:p>
        </p:txBody>
      </p:sp>
    </p:spTree>
    <p:extLst>
      <p:ext uri="{BB962C8B-B14F-4D97-AF65-F5344CB8AC3E}">
        <p14:creationId xmlns:p14="http://schemas.microsoft.com/office/powerpoint/2010/main" val="22889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5</a:t>
            </a:fld>
            <a:endParaRPr lang="en-US"/>
          </a:p>
        </p:txBody>
      </p:sp>
    </p:spTree>
    <p:extLst>
      <p:ext uri="{BB962C8B-B14F-4D97-AF65-F5344CB8AC3E}">
        <p14:creationId xmlns:p14="http://schemas.microsoft.com/office/powerpoint/2010/main" val="251875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6</a:t>
            </a:fld>
            <a:endParaRPr lang="en-US"/>
          </a:p>
        </p:txBody>
      </p:sp>
    </p:spTree>
    <p:extLst>
      <p:ext uri="{BB962C8B-B14F-4D97-AF65-F5344CB8AC3E}">
        <p14:creationId xmlns:p14="http://schemas.microsoft.com/office/powerpoint/2010/main" val="426557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AT"/>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AF05D6-DC44-430F-9BC2-EE81C809110D}" type="slidenum">
              <a:rPr lang="en-US" smtClean="0"/>
              <a:t>7</a:t>
            </a:fld>
            <a:endParaRPr lang="en-US"/>
          </a:p>
        </p:txBody>
      </p:sp>
    </p:spTree>
    <p:extLst>
      <p:ext uri="{BB962C8B-B14F-4D97-AF65-F5344CB8AC3E}">
        <p14:creationId xmlns:p14="http://schemas.microsoft.com/office/powerpoint/2010/main" val="3924869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A2A80-6FE7-CE01-D6AC-4023135415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1475D55-4307-4F00-65C0-DD7C693B6C71}"/>
              </a:ext>
            </a:extLst>
          </p:cNvPr>
          <p:cNvSpPr>
            <a:spLocks noGrp="1" noRot="1" noChangeAspect="1"/>
          </p:cNvSpPr>
          <p:nvPr>
            <p:ph type="sldImg"/>
          </p:nvPr>
        </p:nvSpPr>
        <p:spPr/>
        <p:txBody>
          <a:bodyPr/>
          <a:lstStyle/>
          <a:p>
            <a:endParaRPr lang="de-AT"/>
          </a:p>
        </p:txBody>
      </p:sp>
      <p:sp>
        <p:nvSpPr>
          <p:cNvPr id="3" name="Notizenplatzhalter 2">
            <a:extLst>
              <a:ext uri="{FF2B5EF4-FFF2-40B4-BE49-F238E27FC236}">
                <a16:creationId xmlns:a16="http://schemas.microsoft.com/office/drawing/2014/main" id="{B2B55849-9537-A8BF-4B11-15297E22DD6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2664864-5069-A8A8-8E51-7412F2D5FC7B}"/>
              </a:ext>
            </a:extLst>
          </p:cNvPr>
          <p:cNvSpPr>
            <a:spLocks noGrp="1"/>
          </p:cNvSpPr>
          <p:nvPr>
            <p:ph type="sldNum" sz="quarter" idx="5"/>
          </p:nvPr>
        </p:nvSpPr>
        <p:spPr/>
        <p:txBody>
          <a:bodyPr/>
          <a:lstStyle/>
          <a:p>
            <a:fld id="{40AF05D6-DC44-430F-9BC2-EE81C809110D}" type="slidenum">
              <a:rPr lang="en-US" smtClean="0"/>
              <a:t>8</a:t>
            </a:fld>
            <a:endParaRPr lang="en-US"/>
          </a:p>
        </p:txBody>
      </p:sp>
    </p:spTree>
    <p:extLst>
      <p:ext uri="{BB962C8B-B14F-4D97-AF65-F5344CB8AC3E}">
        <p14:creationId xmlns:p14="http://schemas.microsoft.com/office/powerpoint/2010/main" val="323733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98C86-8A71-B978-305E-3178292BA0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F4EA100-06E3-4A2A-B06B-47445B8FC7B0}"/>
              </a:ext>
            </a:extLst>
          </p:cNvPr>
          <p:cNvSpPr>
            <a:spLocks noGrp="1" noRot="1" noChangeAspect="1"/>
          </p:cNvSpPr>
          <p:nvPr>
            <p:ph type="sldImg"/>
          </p:nvPr>
        </p:nvSpPr>
        <p:spPr/>
        <p:txBody>
          <a:bodyPr/>
          <a:lstStyle/>
          <a:p>
            <a:endParaRPr lang="de-AT"/>
          </a:p>
        </p:txBody>
      </p:sp>
      <p:sp>
        <p:nvSpPr>
          <p:cNvPr id="3" name="Notizenplatzhalter 2">
            <a:extLst>
              <a:ext uri="{FF2B5EF4-FFF2-40B4-BE49-F238E27FC236}">
                <a16:creationId xmlns:a16="http://schemas.microsoft.com/office/drawing/2014/main" id="{FC9EC99D-13C4-9E85-6D4B-3FE5CD65F92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C59D353-D970-769B-46FE-38773FDC3884}"/>
              </a:ext>
            </a:extLst>
          </p:cNvPr>
          <p:cNvSpPr>
            <a:spLocks noGrp="1"/>
          </p:cNvSpPr>
          <p:nvPr>
            <p:ph type="sldNum" sz="quarter" idx="5"/>
          </p:nvPr>
        </p:nvSpPr>
        <p:spPr/>
        <p:txBody>
          <a:bodyPr/>
          <a:lstStyle/>
          <a:p>
            <a:fld id="{40AF05D6-DC44-430F-9BC2-EE81C809110D}" type="slidenum">
              <a:rPr lang="en-US" smtClean="0"/>
              <a:t>9</a:t>
            </a:fld>
            <a:endParaRPr lang="en-US"/>
          </a:p>
        </p:txBody>
      </p:sp>
    </p:spTree>
    <p:extLst>
      <p:ext uri="{BB962C8B-B14F-4D97-AF65-F5344CB8AC3E}">
        <p14:creationId xmlns:p14="http://schemas.microsoft.com/office/powerpoint/2010/main" val="1548109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eit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E5B0C0C6-4B03-4D89-8D46-C97D03AC7184}"/>
              </a:ext>
            </a:extLst>
          </p:cNvPr>
          <p:cNvGraphicFramePr>
            <a:graphicFrameLocks noChangeAspect="1"/>
          </p:cNvGraphicFramePr>
          <p:nvPr userDrawn="1">
            <p:custDataLst>
              <p:tags r:id="rId1"/>
            </p:custDataLst>
            <p:extLst>
              <p:ext uri="{D42A27DB-BD31-4B8C-83A1-F6EECF244321}">
                <p14:modId xmlns:p14="http://schemas.microsoft.com/office/powerpoint/2010/main" val="470762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3" name="Objekt 2" hidden="1">
                        <a:extLst>
                          <a:ext uri="{FF2B5EF4-FFF2-40B4-BE49-F238E27FC236}">
                            <a16:creationId xmlns:a16="http://schemas.microsoft.com/office/drawing/2014/main" id="{E5B0C0C6-4B03-4D89-8D46-C97D03AC71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42" name="Titel 3241">
            <a:extLst>
              <a:ext uri="{FF2B5EF4-FFF2-40B4-BE49-F238E27FC236}">
                <a16:creationId xmlns:a16="http://schemas.microsoft.com/office/drawing/2014/main" id="{F4635F30-F015-4484-9226-7B81D0614E59}"/>
              </a:ext>
            </a:extLst>
          </p:cNvPr>
          <p:cNvSpPr>
            <a:spLocks noGrp="1"/>
          </p:cNvSpPr>
          <p:nvPr>
            <p:ph type="title"/>
          </p:nvPr>
        </p:nvSpPr>
        <p:spPr bwMode="invGray">
          <a:xfrm>
            <a:off x="695325" y="1864705"/>
            <a:ext cx="10896573" cy="2270490"/>
          </a:xfrm>
          <a:prstGeom prst="rect">
            <a:avLst/>
          </a:prstGeom>
        </p:spPr>
        <p:txBody>
          <a:bodyPr vert="horz" anchor="t">
            <a:noAutofit/>
          </a:bodyPr>
          <a:lstStyle>
            <a:lvl1pPr algn="r">
              <a:lnSpc>
                <a:spcPct val="80000"/>
              </a:lnSpc>
              <a:spcBef>
                <a:spcPts val="0"/>
              </a:spcBef>
              <a:defRPr sz="9600" b="0" i="0">
                <a:solidFill>
                  <a:schemeClr val="bg1"/>
                </a:solidFill>
                <a:latin typeface="+mj-lt"/>
              </a:defRPr>
            </a:lvl1pPr>
          </a:lstStyle>
          <a:p>
            <a:r>
              <a:rPr lang="de-DE" dirty="0"/>
              <a:t>Mastertitelformat bearbeiten</a:t>
            </a:r>
          </a:p>
        </p:txBody>
      </p:sp>
      <p:sp>
        <p:nvSpPr>
          <p:cNvPr id="3248" name="Textplatzhalter 3247">
            <a:extLst>
              <a:ext uri="{FF2B5EF4-FFF2-40B4-BE49-F238E27FC236}">
                <a16:creationId xmlns:a16="http://schemas.microsoft.com/office/drawing/2014/main" id="{1D1037CC-B3DA-432A-9903-EB02BD883EB0}"/>
              </a:ext>
            </a:extLst>
          </p:cNvPr>
          <p:cNvSpPr>
            <a:spLocks noGrp="1"/>
          </p:cNvSpPr>
          <p:nvPr>
            <p:ph type="body" sz="quarter" idx="10"/>
          </p:nvPr>
        </p:nvSpPr>
        <p:spPr>
          <a:xfrm>
            <a:off x="3579510" y="4419314"/>
            <a:ext cx="8012388" cy="655573"/>
          </a:xfrm>
          <a:prstGeom prst="rect">
            <a:avLst/>
          </a:prstGeom>
        </p:spPr>
        <p:txBody>
          <a:bodyPr>
            <a:normAutofit/>
          </a:bodyPr>
          <a:lstStyle>
            <a:lvl1pPr algn="r">
              <a:lnSpc>
                <a:spcPct val="80000"/>
              </a:lnSpc>
              <a:spcBef>
                <a:spcPts val="0"/>
              </a:spcBef>
              <a:defRPr sz="2400" b="0" i="0">
                <a:solidFill>
                  <a:schemeClr val="bg1"/>
                </a:solidFill>
                <a:latin typeface="+mn-lt"/>
              </a:defRPr>
            </a:lvl1pPr>
            <a:lvl2pPr algn="r">
              <a:defRPr/>
            </a:lvl2pPr>
            <a:lvl3pPr algn="r">
              <a:defRPr/>
            </a:lvl3pPr>
            <a:lvl4pPr algn="r">
              <a:defRPr/>
            </a:lvl4pPr>
            <a:lvl5pPr algn="r">
              <a:defRPr/>
            </a:lvl5pPr>
          </a:lstStyle>
          <a:p>
            <a:pPr lvl="0"/>
            <a:r>
              <a:rPr lang="de-DE" dirty="0"/>
              <a:t>Mastertextformat bearbeiten</a:t>
            </a:r>
          </a:p>
        </p:txBody>
      </p:sp>
      <p:grpSp>
        <p:nvGrpSpPr>
          <p:cNvPr id="3285" name="Gruppieren 3284">
            <a:extLst>
              <a:ext uri="{FF2B5EF4-FFF2-40B4-BE49-F238E27FC236}">
                <a16:creationId xmlns:a16="http://schemas.microsoft.com/office/drawing/2014/main" id="{72E05101-6833-40C6-8D48-C9B67DE420D2}"/>
              </a:ext>
            </a:extLst>
          </p:cNvPr>
          <p:cNvGrpSpPr/>
          <p:nvPr userDrawn="1"/>
        </p:nvGrpSpPr>
        <p:grpSpPr>
          <a:xfrm>
            <a:off x="704290" y="6155538"/>
            <a:ext cx="2522499" cy="155357"/>
            <a:chOff x="407988" y="6443791"/>
            <a:chExt cx="1544637" cy="95132"/>
          </a:xfrm>
          <a:solidFill>
            <a:schemeClr val="bg1"/>
          </a:solidFill>
        </p:grpSpPr>
        <p:grpSp>
          <p:nvGrpSpPr>
            <p:cNvPr id="3286" name="Grafik 22">
              <a:extLst>
                <a:ext uri="{FF2B5EF4-FFF2-40B4-BE49-F238E27FC236}">
                  <a16:creationId xmlns:a16="http://schemas.microsoft.com/office/drawing/2014/main" id="{84C8C7DB-6299-4953-BDED-539B0E91086C}"/>
                </a:ext>
              </a:extLst>
            </p:cNvPr>
            <p:cNvGrpSpPr/>
            <p:nvPr/>
          </p:nvGrpSpPr>
          <p:grpSpPr>
            <a:xfrm>
              <a:off x="407988" y="6443818"/>
              <a:ext cx="144178" cy="95079"/>
              <a:chOff x="5400675" y="3076575"/>
              <a:chExt cx="259842" cy="171354"/>
            </a:xfrm>
            <a:grpFill/>
          </p:grpSpPr>
          <p:sp>
            <p:nvSpPr>
              <p:cNvPr id="3305" name="Freihandform: Form 3304">
                <a:extLst>
                  <a:ext uri="{FF2B5EF4-FFF2-40B4-BE49-F238E27FC236}">
                    <a16:creationId xmlns:a16="http://schemas.microsoft.com/office/drawing/2014/main" id="{D8283D04-431A-4264-BFA3-E377FF456C4B}"/>
                  </a:ext>
                </a:extLst>
              </p:cNvPr>
              <p:cNvSpPr/>
              <p:nvPr/>
            </p:nvSpPr>
            <p:spPr>
              <a:xfrm>
                <a:off x="5481732" y="3150203"/>
                <a:ext cx="97631" cy="97726"/>
              </a:xfrm>
              <a:custGeom>
                <a:avLst/>
                <a:gdLst>
                  <a:gd name="connsiteX0" fmla="*/ 0 w 97631"/>
                  <a:gd name="connsiteY0" fmla="*/ 0 h 97726"/>
                  <a:gd name="connsiteX1" fmla="*/ 97631 w 97631"/>
                  <a:gd name="connsiteY1" fmla="*/ 0 h 97726"/>
                  <a:gd name="connsiteX2" fmla="*/ 97631 w 97631"/>
                  <a:gd name="connsiteY2" fmla="*/ 97727 h 97726"/>
                  <a:gd name="connsiteX3" fmla="*/ 0 w 97631"/>
                  <a:gd name="connsiteY3" fmla="*/ 97727 h 97726"/>
                </a:gdLst>
                <a:ahLst/>
                <a:cxnLst>
                  <a:cxn ang="0">
                    <a:pos x="connsiteX0" y="connsiteY0"/>
                  </a:cxn>
                  <a:cxn ang="0">
                    <a:pos x="connsiteX1" y="connsiteY1"/>
                  </a:cxn>
                  <a:cxn ang="0">
                    <a:pos x="connsiteX2" y="connsiteY2"/>
                  </a:cxn>
                  <a:cxn ang="0">
                    <a:pos x="connsiteX3" y="connsiteY3"/>
                  </a:cxn>
                </a:cxnLst>
                <a:rect l="l" t="t" r="r" b="b"/>
                <a:pathLst>
                  <a:path w="97631" h="97726">
                    <a:moveTo>
                      <a:pt x="0" y="0"/>
                    </a:moveTo>
                    <a:lnTo>
                      <a:pt x="97631" y="0"/>
                    </a:lnTo>
                    <a:lnTo>
                      <a:pt x="97631" y="97727"/>
                    </a:lnTo>
                    <a:lnTo>
                      <a:pt x="0" y="97727"/>
                    </a:lnTo>
                    <a:close/>
                  </a:path>
                </a:pathLst>
              </a:custGeom>
              <a:grpFill/>
              <a:ln w="9525" cap="flat">
                <a:noFill/>
                <a:prstDash val="solid"/>
                <a:miter/>
              </a:ln>
            </p:spPr>
            <p:txBody>
              <a:bodyPr rtlCol="0" anchor="ctr"/>
              <a:lstStyle/>
              <a:p>
                <a:endParaRPr lang="en-US"/>
              </a:p>
            </p:txBody>
          </p:sp>
          <p:sp>
            <p:nvSpPr>
              <p:cNvPr id="3306" name="Freihandform: Form 3305">
                <a:extLst>
                  <a:ext uri="{FF2B5EF4-FFF2-40B4-BE49-F238E27FC236}">
                    <a16:creationId xmlns:a16="http://schemas.microsoft.com/office/drawing/2014/main" id="{3F528C29-1A3D-4ECE-B899-9AA3EFE57092}"/>
                  </a:ext>
                </a:extLst>
              </p:cNvPr>
              <p:cNvSpPr/>
              <p:nvPr/>
            </p:nvSpPr>
            <p:spPr>
              <a:xfrm>
                <a:off x="5400675" y="3076575"/>
                <a:ext cx="259842" cy="171354"/>
              </a:xfrm>
              <a:custGeom>
                <a:avLst/>
                <a:gdLst>
                  <a:gd name="connsiteX0" fmla="*/ 0 w 259842"/>
                  <a:gd name="connsiteY0" fmla="*/ 0 h 171354"/>
                  <a:gd name="connsiteX1" fmla="*/ 0 w 259842"/>
                  <a:gd name="connsiteY1" fmla="*/ 171355 h 171354"/>
                  <a:gd name="connsiteX2" fmla="*/ 62389 w 259842"/>
                  <a:gd name="connsiteY2" fmla="*/ 171355 h 171354"/>
                  <a:gd name="connsiteX3" fmla="*/ 62389 w 259842"/>
                  <a:gd name="connsiteY3" fmla="*/ 54864 h 171354"/>
                  <a:gd name="connsiteX4" fmla="*/ 197453 w 259842"/>
                  <a:gd name="connsiteY4" fmla="*/ 54864 h 171354"/>
                  <a:gd name="connsiteX5" fmla="*/ 197453 w 259842"/>
                  <a:gd name="connsiteY5" fmla="*/ 171355 h 171354"/>
                  <a:gd name="connsiteX6" fmla="*/ 259842 w 259842"/>
                  <a:gd name="connsiteY6" fmla="*/ 171355 h 171354"/>
                  <a:gd name="connsiteX7" fmla="*/ 259842 w 259842"/>
                  <a:gd name="connsiteY7" fmla="*/ 0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842" h="171354">
                    <a:moveTo>
                      <a:pt x="0" y="0"/>
                    </a:moveTo>
                    <a:lnTo>
                      <a:pt x="0" y="171355"/>
                    </a:lnTo>
                    <a:lnTo>
                      <a:pt x="62389" y="171355"/>
                    </a:lnTo>
                    <a:lnTo>
                      <a:pt x="62389" y="54864"/>
                    </a:lnTo>
                    <a:lnTo>
                      <a:pt x="197453" y="54864"/>
                    </a:lnTo>
                    <a:lnTo>
                      <a:pt x="197453" y="171355"/>
                    </a:lnTo>
                    <a:lnTo>
                      <a:pt x="259842" y="171355"/>
                    </a:lnTo>
                    <a:lnTo>
                      <a:pt x="259842" y="0"/>
                    </a:lnTo>
                    <a:close/>
                  </a:path>
                </a:pathLst>
              </a:custGeom>
              <a:grpFill/>
              <a:ln w="9525" cap="flat">
                <a:noFill/>
                <a:prstDash val="solid"/>
                <a:miter/>
              </a:ln>
            </p:spPr>
            <p:txBody>
              <a:bodyPr rtlCol="0" anchor="ctr"/>
              <a:lstStyle/>
              <a:p>
                <a:endParaRPr lang="en-US"/>
              </a:p>
            </p:txBody>
          </p:sp>
        </p:grpSp>
        <p:grpSp>
          <p:nvGrpSpPr>
            <p:cNvPr id="3287" name="Grafik 22">
              <a:extLst>
                <a:ext uri="{FF2B5EF4-FFF2-40B4-BE49-F238E27FC236}">
                  <a16:creationId xmlns:a16="http://schemas.microsoft.com/office/drawing/2014/main" id="{86166EA0-8669-4AA0-8DF7-98155B3FC084}"/>
                </a:ext>
              </a:extLst>
            </p:cNvPr>
            <p:cNvGrpSpPr/>
            <p:nvPr/>
          </p:nvGrpSpPr>
          <p:grpSpPr>
            <a:xfrm>
              <a:off x="1183058" y="6443791"/>
              <a:ext cx="769567" cy="95132"/>
              <a:chOff x="5401341" y="3612070"/>
              <a:chExt cx="1386935" cy="171450"/>
            </a:xfrm>
            <a:grpFill/>
          </p:grpSpPr>
          <p:sp>
            <p:nvSpPr>
              <p:cNvPr id="3295" name="Freihandform: Form 3294">
                <a:extLst>
                  <a:ext uri="{FF2B5EF4-FFF2-40B4-BE49-F238E27FC236}">
                    <a16:creationId xmlns:a16="http://schemas.microsoft.com/office/drawing/2014/main" id="{FF0B0CE0-E26C-4EC7-B3A3-9664A1A51FAF}"/>
                  </a:ext>
                </a:extLst>
              </p:cNvPr>
              <p:cNvSpPr/>
              <p:nvPr/>
            </p:nvSpPr>
            <p:spPr>
              <a:xfrm>
                <a:off x="5530405" y="3612165"/>
                <a:ext cx="114395" cy="171354"/>
              </a:xfrm>
              <a:custGeom>
                <a:avLst/>
                <a:gdLst>
                  <a:gd name="connsiteX0" fmla="*/ 99060 w 114395"/>
                  <a:gd name="connsiteY0" fmla="*/ 46958 h 171354"/>
                  <a:gd name="connsiteX1" fmla="*/ 44006 w 114395"/>
                  <a:gd name="connsiteY1" fmla="*/ 0 h 171354"/>
                  <a:gd name="connsiteX2" fmla="*/ 0 w 114395"/>
                  <a:gd name="connsiteY2" fmla="*/ 0 h 171354"/>
                  <a:gd name="connsiteX3" fmla="*/ 0 w 114395"/>
                  <a:gd name="connsiteY3" fmla="*/ 171355 h 171354"/>
                  <a:gd name="connsiteX4" fmla="*/ 18002 w 114395"/>
                  <a:gd name="connsiteY4" fmla="*/ 171355 h 171354"/>
                  <a:gd name="connsiteX5" fmla="*/ 18002 w 114395"/>
                  <a:gd name="connsiteY5" fmla="*/ 96107 h 171354"/>
                  <a:gd name="connsiteX6" fmla="*/ 38957 w 114395"/>
                  <a:gd name="connsiteY6" fmla="*/ 96107 h 171354"/>
                  <a:gd name="connsiteX7" fmla="*/ 92869 w 114395"/>
                  <a:gd name="connsiteY7" fmla="*/ 171164 h 171354"/>
                  <a:gd name="connsiteX8" fmla="*/ 92964 w 114395"/>
                  <a:gd name="connsiteY8" fmla="*/ 171355 h 171354"/>
                  <a:gd name="connsiteX9" fmla="*/ 114395 w 114395"/>
                  <a:gd name="connsiteY9" fmla="*/ 171355 h 171354"/>
                  <a:gd name="connsiteX10" fmla="*/ 58579 w 114395"/>
                  <a:gd name="connsiteY10" fmla="*/ 93916 h 171354"/>
                  <a:gd name="connsiteX11" fmla="*/ 99060 w 114395"/>
                  <a:gd name="connsiteY11" fmla="*/ 46958 h 171354"/>
                  <a:gd name="connsiteX12" fmla="*/ 80772 w 114395"/>
                  <a:gd name="connsiteY12" fmla="*/ 47911 h 171354"/>
                  <a:gd name="connsiteX13" fmla="*/ 40291 w 114395"/>
                  <a:gd name="connsiteY13" fmla="*/ 80582 h 171354"/>
                  <a:gd name="connsiteX14" fmla="*/ 18098 w 114395"/>
                  <a:gd name="connsiteY14" fmla="*/ 80582 h 171354"/>
                  <a:gd name="connsiteX15" fmla="*/ 18098 w 114395"/>
                  <a:gd name="connsiteY15" fmla="*/ 16097 h 171354"/>
                  <a:gd name="connsiteX16" fmla="*/ 43339 w 114395"/>
                  <a:gd name="connsiteY16" fmla="*/ 16097 h 171354"/>
                  <a:gd name="connsiteX17" fmla="*/ 80772 w 114395"/>
                  <a:gd name="connsiteY17" fmla="*/ 47911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95" h="171354">
                    <a:moveTo>
                      <a:pt x="99060" y="46958"/>
                    </a:moveTo>
                    <a:cubicBezTo>
                      <a:pt x="99060" y="17526"/>
                      <a:pt x="78486" y="0"/>
                      <a:pt x="44006" y="0"/>
                    </a:cubicBezTo>
                    <a:lnTo>
                      <a:pt x="0" y="0"/>
                    </a:lnTo>
                    <a:lnTo>
                      <a:pt x="0" y="171355"/>
                    </a:lnTo>
                    <a:lnTo>
                      <a:pt x="18002" y="171355"/>
                    </a:lnTo>
                    <a:lnTo>
                      <a:pt x="18002" y="96107"/>
                    </a:lnTo>
                    <a:lnTo>
                      <a:pt x="38957" y="96107"/>
                    </a:lnTo>
                    <a:lnTo>
                      <a:pt x="92869" y="171164"/>
                    </a:lnTo>
                    <a:lnTo>
                      <a:pt x="92964" y="171355"/>
                    </a:lnTo>
                    <a:lnTo>
                      <a:pt x="114395" y="171355"/>
                    </a:lnTo>
                    <a:lnTo>
                      <a:pt x="58579" y="93916"/>
                    </a:lnTo>
                    <a:cubicBezTo>
                      <a:pt x="84296" y="87916"/>
                      <a:pt x="99060" y="70866"/>
                      <a:pt x="99060" y="46958"/>
                    </a:cubicBezTo>
                    <a:close/>
                    <a:moveTo>
                      <a:pt x="80772" y="47911"/>
                    </a:moveTo>
                    <a:cubicBezTo>
                      <a:pt x="80772" y="68675"/>
                      <a:pt x="66008" y="80582"/>
                      <a:pt x="40291" y="80582"/>
                    </a:cubicBezTo>
                    <a:lnTo>
                      <a:pt x="18098" y="80582"/>
                    </a:lnTo>
                    <a:lnTo>
                      <a:pt x="18098" y="16097"/>
                    </a:lnTo>
                    <a:lnTo>
                      <a:pt x="43339" y="16097"/>
                    </a:lnTo>
                    <a:cubicBezTo>
                      <a:pt x="67532" y="16002"/>
                      <a:pt x="80772" y="27337"/>
                      <a:pt x="80772" y="47911"/>
                    </a:cubicBezTo>
                    <a:close/>
                  </a:path>
                </a:pathLst>
              </a:custGeom>
              <a:grpFill/>
              <a:ln w="9525" cap="flat">
                <a:noFill/>
                <a:prstDash val="solid"/>
                <a:miter/>
              </a:ln>
            </p:spPr>
            <p:txBody>
              <a:bodyPr rtlCol="0" anchor="ctr"/>
              <a:lstStyle/>
              <a:p>
                <a:endParaRPr lang="en-US"/>
              </a:p>
            </p:txBody>
          </p:sp>
          <p:sp>
            <p:nvSpPr>
              <p:cNvPr id="3296" name="Freihandform: Form 3295">
                <a:extLst>
                  <a:ext uri="{FF2B5EF4-FFF2-40B4-BE49-F238E27FC236}">
                    <a16:creationId xmlns:a16="http://schemas.microsoft.com/office/drawing/2014/main" id="{9FD78671-CA50-4A0F-B0E5-A7976EA60CB8}"/>
                  </a:ext>
                </a:extLst>
              </p:cNvPr>
              <p:cNvSpPr/>
              <p:nvPr/>
            </p:nvSpPr>
            <p:spPr>
              <a:xfrm>
                <a:off x="5401341" y="3612165"/>
                <a:ext cx="98869" cy="171354"/>
              </a:xfrm>
              <a:custGeom>
                <a:avLst/>
                <a:gdLst>
                  <a:gd name="connsiteX0" fmla="*/ 42672 w 98869"/>
                  <a:gd name="connsiteY0" fmla="*/ 0 h 171354"/>
                  <a:gd name="connsiteX1" fmla="*/ 0 w 98869"/>
                  <a:gd name="connsiteY1" fmla="*/ 0 h 171354"/>
                  <a:gd name="connsiteX2" fmla="*/ 0 w 98869"/>
                  <a:gd name="connsiteY2" fmla="*/ 171355 h 171354"/>
                  <a:gd name="connsiteX3" fmla="*/ 17907 w 98869"/>
                  <a:gd name="connsiteY3" fmla="*/ 171355 h 171354"/>
                  <a:gd name="connsiteX4" fmla="*/ 17907 w 98869"/>
                  <a:gd name="connsiteY4" fmla="*/ 99536 h 171354"/>
                  <a:gd name="connsiteX5" fmla="*/ 38672 w 98869"/>
                  <a:gd name="connsiteY5" fmla="*/ 99536 h 171354"/>
                  <a:gd name="connsiteX6" fmla="*/ 98870 w 98869"/>
                  <a:gd name="connsiteY6" fmla="*/ 48482 h 171354"/>
                  <a:gd name="connsiteX7" fmla="*/ 42672 w 98869"/>
                  <a:gd name="connsiteY7" fmla="*/ 0 h 171354"/>
                  <a:gd name="connsiteX8" fmla="*/ 80677 w 98869"/>
                  <a:gd name="connsiteY8" fmla="*/ 48863 h 171354"/>
                  <a:gd name="connsiteX9" fmla="*/ 39434 w 98869"/>
                  <a:gd name="connsiteY9" fmla="*/ 83534 h 171354"/>
                  <a:gd name="connsiteX10" fmla="*/ 18002 w 98869"/>
                  <a:gd name="connsiteY10" fmla="*/ 83534 h 171354"/>
                  <a:gd name="connsiteX11" fmla="*/ 18002 w 98869"/>
                  <a:gd name="connsiteY11" fmla="*/ 16002 h 171354"/>
                  <a:gd name="connsiteX12" fmla="*/ 41434 w 98869"/>
                  <a:gd name="connsiteY12" fmla="*/ 16002 h 171354"/>
                  <a:gd name="connsiteX13" fmla="*/ 80677 w 98869"/>
                  <a:gd name="connsiteY13" fmla="*/ 48863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869" h="171354">
                    <a:moveTo>
                      <a:pt x="42672" y="0"/>
                    </a:moveTo>
                    <a:lnTo>
                      <a:pt x="0" y="0"/>
                    </a:lnTo>
                    <a:lnTo>
                      <a:pt x="0" y="171355"/>
                    </a:lnTo>
                    <a:lnTo>
                      <a:pt x="17907" y="171355"/>
                    </a:lnTo>
                    <a:lnTo>
                      <a:pt x="17907" y="99536"/>
                    </a:lnTo>
                    <a:lnTo>
                      <a:pt x="38672" y="99536"/>
                    </a:lnTo>
                    <a:cubicBezTo>
                      <a:pt x="76391" y="99536"/>
                      <a:pt x="98870" y="80486"/>
                      <a:pt x="98870" y="48482"/>
                    </a:cubicBezTo>
                    <a:cubicBezTo>
                      <a:pt x="98965" y="18098"/>
                      <a:pt x="77915" y="0"/>
                      <a:pt x="42672" y="0"/>
                    </a:cubicBezTo>
                    <a:close/>
                    <a:moveTo>
                      <a:pt x="80677" y="48863"/>
                    </a:moveTo>
                    <a:cubicBezTo>
                      <a:pt x="80677" y="71533"/>
                      <a:pt x="66389" y="83534"/>
                      <a:pt x="39434" y="83534"/>
                    </a:cubicBezTo>
                    <a:lnTo>
                      <a:pt x="18002" y="83534"/>
                    </a:lnTo>
                    <a:lnTo>
                      <a:pt x="18002" y="16002"/>
                    </a:lnTo>
                    <a:lnTo>
                      <a:pt x="41434" y="16002"/>
                    </a:lnTo>
                    <a:cubicBezTo>
                      <a:pt x="67151" y="16002"/>
                      <a:pt x="80677" y="27337"/>
                      <a:pt x="80677" y="48863"/>
                    </a:cubicBezTo>
                    <a:close/>
                  </a:path>
                </a:pathLst>
              </a:custGeom>
              <a:grpFill/>
              <a:ln w="9525" cap="flat">
                <a:noFill/>
                <a:prstDash val="solid"/>
                <a:miter/>
              </a:ln>
            </p:spPr>
            <p:txBody>
              <a:bodyPr rtlCol="0" anchor="ctr"/>
              <a:lstStyle/>
              <a:p>
                <a:endParaRPr lang="en-US"/>
              </a:p>
            </p:txBody>
          </p:sp>
          <p:sp>
            <p:nvSpPr>
              <p:cNvPr id="3297" name="Freihandform: Form 3296">
                <a:extLst>
                  <a:ext uri="{FF2B5EF4-FFF2-40B4-BE49-F238E27FC236}">
                    <a16:creationId xmlns:a16="http://schemas.microsoft.com/office/drawing/2014/main" id="{33B3D06E-89E7-4FD6-81E5-A7453B2FC46D}"/>
                  </a:ext>
                </a:extLst>
              </p:cNvPr>
              <p:cNvSpPr/>
              <p:nvPr/>
            </p:nvSpPr>
            <p:spPr>
              <a:xfrm>
                <a:off x="5676804" y="3612165"/>
                <a:ext cx="17906" cy="171354"/>
              </a:xfrm>
              <a:custGeom>
                <a:avLst/>
                <a:gdLst>
                  <a:gd name="connsiteX0" fmla="*/ 0 w 17906"/>
                  <a:gd name="connsiteY0" fmla="*/ 0 h 171354"/>
                  <a:gd name="connsiteX1" fmla="*/ 17907 w 17906"/>
                  <a:gd name="connsiteY1" fmla="*/ 0 h 171354"/>
                  <a:gd name="connsiteX2" fmla="*/ 17907 w 17906"/>
                  <a:gd name="connsiteY2" fmla="*/ 171355 h 171354"/>
                  <a:gd name="connsiteX3" fmla="*/ 0 w 17906"/>
                  <a:gd name="connsiteY3" fmla="*/ 171355 h 171354"/>
                </a:gdLst>
                <a:ahLst/>
                <a:cxnLst>
                  <a:cxn ang="0">
                    <a:pos x="connsiteX0" y="connsiteY0"/>
                  </a:cxn>
                  <a:cxn ang="0">
                    <a:pos x="connsiteX1" y="connsiteY1"/>
                  </a:cxn>
                  <a:cxn ang="0">
                    <a:pos x="connsiteX2" y="connsiteY2"/>
                  </a:cxn>
                  <a:cxn ang="0">
                    <a:pos x="connsiteX3" y="connsiteY3"/>
                  </a:cxn>
                </a:cxnLst>
                <a:rect l="l" t="t" r="r" b="b"/>
                <a:pathLst>
                  <a:path w="17906" h="171354">
                    <a:moveTo>
                      <a:pt x="0" y="0"/>
                    </a:moveTo>
                    <a:lnTo>
                      <a:pt x="17907" y="0"/>
                    </a:lnTo>
                    <a:lnTo>
                      <a:pt x="17907" y="171355"/>
                    </a:lnTo>
                    <a:lnTo>
                      <a:pt x="0" y="171355"/>
                    </a:lnTo>
                    <a:close/>
                  </a:path>
                </a:pathLst>
              </a:custGeom>
              <a:grpFill/>
              <a:ln w="9525" cap="flat">
                <a:noFill/>
                <a:prstDash val="solid"/>
                <a:miter/>
              </a:ln>
            </p:spPr>
            <p:txBody>
              <a:bodyPr rtlCol="0" anchor="ctr"/>
              <a:lstStyle/>
              <a:p>
                <a:endParaRPr lang="en-US"/>
              </a:p>
            </p:txBody>
          </p:sp>
          <p:sp>
            <p:nvSpPr>
              <p:cNvPr id="3298" name="Freihandform: Form 3297">
                <a:extLst>
                  <a:ext uri="{FF2B5EF4-FFF2-40B4-BE49-F238E27FC236}">
                    <a16:creationId xmlns:a16="http://schemas.microsoft.com/office/drawing/2014/main" id="{0906A2C6-3294-4E1D-89F9-06EDE0AB3C8C}"/>
                  </a:ext>
                </a:extLst>
              </p:cNvPr>
              <p:cNvSpPr/>
              <p:nvPr/>
            </p:nvSpPr>
            <p:spPr>
              <a:xfrm>
                <a:off x="5725096" y="3612165"/>
                <a:ext cx="150780" cy="171354"/>
              </a:xfrm>
              <a:custGeom>
                <a:avLst/>
                <a:gdLst>
                  <a:gd name="connsiteX0" fmla="*/ 150781 w 150780"/>
                  <a:gd name="connsiteY0" fmla="*/ 0 h 171354"/>
                  <a:gd name="connsiteX1" fmla="*/ 132016 w 150780"/>
                  <a:gd name="connsiteY1" fmla="*/ 0 h 171354"/>
                  <a:gd name="connsiteX2" fmla="*/ 75819 w 150780"/>
                  <a:gd name="connsiteY2" fmla="*/ 148495 h 171354"/>
                  <a:gd name="connsiteX3" fmla="*/ 19336 w 150780"/>
                  <a:gd name="connsiteY3" fmla="*/ 286 h 171354"/>
                  <a:gd name="connsiteX4" fmla="*/ 19241 w 150780"/>
                  <a:gd name="connsiteY4" fmla="*/ 0 h 171354"/>
                  <a:gd name="connsiteX5" fmla="*/ 0 w 150780"/>
                  <a:gd name="connsiteY5" fmla="*/ 0 h 171354"/>
                  <a:gd name="connsiteX6" fmla="*/ 67056 w 150780"/>
                  <a:gd name="connsiteY6" fmla="*/ 171069 h 171354"/>
                  <a:gd name="connsiteX7" fmla="*/ 67151 w 150780"/>
                  <a:gd name="connsiteY7" fmla="*/ 171355 h 171354"/>
                  <a:gd name="connsiteX8" fmla="*/ 83820 w 150780"/>
                  <a:gd name="connsiteY8" fmla="*/ 171355 h 171354"/>
                  <a:gd name="connsiteX9" fmla="*/ 150495 w 150780"/>
                  <a:gd name="connsiteY9" fmla="*/ 667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780" h="171354">
                    <a:moveTo>
                      <a:pt x="150781" y="0"/>
                    </a:moveTo>
                    <a:lnTo>
                      <a:pt x="132016" y="0"/>
                    </a:lnTo>
                    <a:lnTo>
                      <a:pt x="75819" y="148495"/>
                    </a:lnTo>
                    <a:lnTo>
                      <a:pt x="19336" y="286"/>
                    </a:lnTo>
                    <a:lnTo>
                      <a:pt x="19241" y="0"/>
                    </a:lnTo>
                    <a:lnTo>
                      <a:pt x="0" y="0"/>
                    </a:lnTo>
                    <a:lnTo>
                      <a:pt x="67056" y="171069"/>
                    </a:lnTo>
                    <a:lnTo>
                      <a:pt x="67151" y="171355"/>
                    </a:lnTo>
                    <a:lnTo>
                      <a:pt x="83820" y="171355"/>
                    </a:lnTo>
                    <a:lnTo>
                      <a:pt x="150495" y="667"/>
                    </a:lnTo>
                    <a:close/>
                  </a:path>
                </a:pathLst>
              </a:custGeom>
              <a:grpFill/>
              <a:ln w="9525" cap="flat">
                <a:noFill/>
                <a:prstDash val="solid"/>
                <a:miter/>
              </a:ln>
            </p:spPr>
            <p:txBody>
              <a:bodyPr rtlCol="0" anchor="ctr"/>
              <a:lstStyle/>
              <a:p>
                <a:endParaRPr lang="en-US"/>
              </a:p>
            </p:txBody>
          </p:sp>
          <p:sp>
            <p:nvSpPr>
              <p:cNvPr id="3299" name="Freihandform: Form 3298">
                <a:extLst>
                  <a:ext uri="{FF2B5EF4-FFF2-40B4-BE49-F238E27FC236}">
                    <a16:creationId xmlns:a16="http://schemas.microsoft.com/office/drawing/2014/main" id="{CF7F2CB5-720D-48AE-9422-DC2FD8B5E411}"/>
                  </a:ext>
                </a:extLst>
              </p:cNvPr>
              <p:cNvSpPr/>
              <p:nvPr/>
            </p:nvSpPr>
            <p:spPr>
              <a:xfrm>
                <a:off x="5871305" y="3612165"/>
                <a:ext cx="153542" cy="171354"/>
              </a:xfrm>
              <a:custGeom>
                <a:avLst/>
                <a:gdLst>
                  <a:gd name="connsiteX0" fmla="*/ 86106 w 153542"/>
                  <a:gd name="connsiteY0" fmla="*/ 0 h 171354"/>
                  <a:gd name="connsiteX1" fmla="*/ 67151 w 153542"/>
                  <a:gd name="connsiteY1" fmla="*/ 0 h 171354"/>
                  <a:gd name="connsiteX2" fmla="*/ 286 w 153542"/>
                  <a:gd name="connsiteY2" fmla="*/ 170688 h 171354"/>
                  <a:gd name="connsiteX3" fmla="*/ 0 w 153542"/>
                  <a:gd name="connsiteY3" fmla="*/ 171355 h 171354"/>
                  <a:gd name="connsiteX4" fmla="*/ 18288 w 153542"/>
                  <a:gd name="connsiteY4" fmla="*/ 171355 h 171354"/>
                  <a:gd name="connsiteX5" fmla="*/ 39243 w 153542"/>
                  <a:gd name="connsiteY5" fmla="*/ 116300 h 171354"/>
                  <a:gd name="connsiteX6" fmla="*/ 113157 w 153542"/>
                  <a:gd name="connsiteY6" fmla="*/ 116300 h 171354"/>
                  <a:gd name="connsiteX7" fmla="*/ 134302 w 153542"/>
                  <a:gd name="connsiteY7" fmla="*/ 171069 h 171354"/>
                  <a:gd name="connsiteX8" fmla="*/ 134398 w 153542"/>
                  <a:gd name="connsiteY8" fmla="*/ 171355 h 171354"/>
                  <a:gd name="connsiteX9" fmla="*/ 153543 w 153542"/>
                  <a:gd name="connsiteY9" fmla="*/ 171355 h 171354"/>
                  <a:gd name="connsiteX10" fmla="*/ 86201 w 153542"/>
                  <a:gd name="connsiteY10" fmla="*/ 286 h 171354"/>
                  <a:gd name="connsiteX11" fmla="*/ 86106 w 153542"/>
                  <a:gd name="connsiteY11" fmla="*/ 0 h 171354"/>
                  <a:gd name="connsiteX12" fmla="*/ 106871 w 153542"/>
                  <a:gd name="connsiteY12" fmla="*/ 100298 h 171354"/>
                  <a:gd name="connsiteX13" fmla="*/ 45625 w 153542"/>
                  <a:gd name="connsiteY13" fmla="*/ 100298 h 171354"/>
                  <a:gd name="connsiteX14" fmla="*/ 76295 w 153542"/>
                  <a:gd name="connsiteY14" fmla="*/ 20669 h 171354"/>
                  <a:gd name="connsiteX15" fmla="*/ 106871 w 153542"/>
                  <a:gd name="connsiteY15" fmla="*/ 100298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542" h="171354">
                    <a:moveTo>
                      <a:pt x="86106" y="0"/>
                    </a:moveTo>
                    <a:lnTo>
                      <a:pt x="67151" y="0"/>
                    </a:lnTo>
                    <a:lnTo>
                      <a:pt x="286" y="170688"/>
                    </a:lnTo>
                    <a:lnTo>
                      <a:pt x="0" y="171355"/>
                    </a:lnTo>
                    <a:lnTo>
                      <a:pt x="18288" y="171355"/>
                    </a:lnTo>
                    <a:lnTo>
                      <a:pt x="39243" y="116300"/>
                    </a:lnTo>
                    <a:lnTo>
                      <a:pt x="113157" y="116300"/>
                    </a:lnTo>
                    <a:lnTo>
                      <a:pt x="134302" y="171069"/>
                    </a:lnTo>
                    <a:lnTo>
                      <a:pt x="134398" y="171355"/>
                    </a:lnTo>
                    <a:lnTo>
                      <a:pt x="153543" y="171355"/>
                    </a:lnTo>
                    <a:lnTo>
                      <a:pt x="86201" y="286"/>
                    </a:lnTo>
                    <a:lnTo>
                      <a:pt x="86106" y="0"/>
                    </a:lnTo>
                    <a:close/>
                    <a:moveTo>
                      <a:pt x="106871" y="100298"/>
                    </a:moveTo>
                    <a:lnTo>
                      <a:pt x="45625" y="100298"/>
                    </a:lnTo>
                    <a:lnTo>
                      <a:pt x="76295" y="20669"/>
                    </a:lnTo>
                    <a:lnTo>
                      <a:pt x="106871" y="100298"/>
                    </a:lnTo>
                    <a:close/>
                  </a:path>
                </a:pathLst>
              </a:custGeom>
              <a:grpFill/>
              <a:ln w="9525" cap="flat">
                <a:noFill/>
                <a:prstDash val="solid"/>
                <a:miter/>
              </a:ln>
            </p:spPr>
            <p:txBody>
              <a:bodyPr rtlCol="0" anchor="ctr"/>
              <a:lstStyle/>
              <a:p>
                <a:endParaRPr lang="en-US"/>
              </a:p>
            </p:txBody>
          </p:sp>
          <p:sp>
            <p:nvSpPr>
              <p:cNvPr id="3300" name="Freihandform: Form 3299">
                <a:extLst>
                  <a:ext uri="{FF2B5EF4-FFF2-40B4-BE49-F238E27FC236}">
                    <a16:creationId xmlns:a16="http://schemas.microsoft.com/office/drawing/2014/main" id="{BB8D3342-BBE6-4C2D-9218-FCDB33B694C3}"/>
                  </a:ext>
                </a:extLst>
              </p:cNvPr>
              <p:cNvSpPr/>
              <p:nvPr/>
            </p:nvSpPr>
            <p:spPr>
              <a:xfrm>
                <a:off x="6297929" y="3612165"/>
                <a:ext cx="153543" cy="171354"/>
              </a:xfrm>
              <a:custGeom>
                <a:avLst/>
                <a:gdLst>
                  <a:gd name="connsiteX0" fmla="*/ 86106 w 153543"/>
                  <a:gd name="connsiteY0" fmla="*/ 0 h 171354"/>
                  <a:gd name="connsiteX1" fmla="*/ 67151 w 153543"/>
                  <a:gd name="connsiteY1" fmla="*/ 0 h 171354"/>
                  <a:gd name="connsiteX2" fmla="*/ 286 w 153543"/>
                  <a:gd name="connsiteY2" fmla="*/ 170688 h 171354"/>
                  <a:gd name="connsiteX3" fmla="*/ 0 w 153543"/>
                  <a:gd name="connsiteY3" fmla="*/ 171355 h 171354"/>
                  <a:gd name="connsiteX4" fmla="*/ 18288 w 153543"/>
                  <a:gd name="connsiteY4" fmla="*/ 171355 h 171354"/>
                  <a:gd name="connsiteX5" fmla="*/ 39243 w 153543"/>
                  <a:gd name="connsiteY5" fmla="*/ 116300 h 171354"/>
                  <a:gd name="connsiteX6" fmla="*/ 113157 w 153543"/>
                  <a:gd name="connsiteY6" fmla="*/ 116300 h 171354"/>
                  <a:gd name="connsiteX7" fmla="*/ 134398 w 153543"/>
                  <a:gd name="connsiteY7" fmla="*/ 171069 h 171354"/>
                  <a:gd name="connsiteX8" fmla="*/ 134493 w 153543"/>
                  <a:gd name="connsiteY8" fmla="*/ 171355 h 171354"/>
                  <a:gd name="connsiteX9" fmla="*/ 153543 w 153543"/>
                  <a:gd name="connsiteY9" fmla="*/ 171355 h 171354"/>
                  <a:gd name="connsiteX10" fmla="*/ 86201 w 153543"/>
                  <a:gd name="connsiteY10" fmla="*/ 286 h 171354"/>
                  <a:gd name="connsiteX11" fmla="*/ 86106 w 153543"/>
                  <a:gd name="connsiteY11" fmla="*/ 0 h 171354"/>
                  <a:gd name="connsiteX12" fmla="*/ 106966 w 153543"/>
                  <a:gd name="connsiteY12" fmla="*/ 100298 h 171354"/>
                  <a:gd name="connsiteX13" fmla="*/ 45625 w 153543"/>
                  <a:gd name="connsiteY13" fmla="*/ 100298 h 171354"/>
                  <a:gd name="connsiteX14" fmla="*/ 76295 w 153543"/>
                  <a:gd name="connsiteY14" fmla="*/ 20669 h 171354"/>
                  <a:gd name="connsiteX15" fmla="*/ 106966 w 153543"/>
                  <a:gd name="connsiteY15" fmla="*/ 100298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543" h="171354">
                    <a:moveTo>
                      <a:pt x="86106" y="0"/>
                    </a:moveTo>
                    <a:lnTo>
                      <a:pt x="67151" y="0"/>
                    </a:lnTo>
                    <a:lnTo>
                      <a:pt x="286" y="170688"/>
                    </a:lnTo>
                    <a:lnTo>
                      <a:pt x="0" y="171355"/>
                    </a:lnTo>
                    <a:lnTo>
                      <a:pt x="18288" y="171355"/>
                    </a:lnTo>
                    <a:lnTo>
                      <a:pt x="39243" y="116300"/>
                    </a:lnTo>
                    <a:lnTo>
                      <a:pt x="113157" y="116300"/>
                    </a:lnTo>
                    <a:lnTo>
                      <a:pt x="134398" y="171069"/>
                    </a:lnTo>
                    <a:lnTo>
                      <a:pt x="134493" y="171355"/>
                    </a:lnTo>
                    <a:lnTo>
                      <a:pt x="153543" y="171355"/>
                    </a:lnTo>
                    <a:lnTo>
                      <a:pt x="86201" y="286"/>
                    </a:lnTo>
                    <a:lnTo>
                      <a:pt x="86106" y="0"/>
                    </a:lnTo>
                    <a:close/>
                    <a:moveTo>
                      <a:pt x="106966" y="100298"/>
                    </a:moveTo>
                    <a:lnTo>
                      <a:pt x="45625" y="100298"/>
                    </a:lnTo>
                    <a:lnTo>
                      <a:pt x="76295" y="20669"/>
                    </a:lnTo>
                    <a:lnTo>
                      <a:pt x="106966" y="100298"/>
                    </a:lnTo>
                    <a:close/>
                  </a:path>
                </a:pathLst>
              </a:custGeom>
              <a:grpFill/>
              <a:ln w="9525" cap="flat">
                <a:noFill/>
                <a:prstDash val="solid"/>
                <a:miter/>
              </a:ln>
            </p:spPr>
            <p:txBody>
              <a:bodyPr rtlCol="0" anchor="ctr"/>
              <a:lstStyle/>
              <a:p>
                <a:endParaRPr lang="en-US"/>
              </a:p>
            </p:txBody>
          </p:sp>
          <p:sp>
            <p:nvSpPr>
              <p:cNvPr id="3301" name="Freihandform: Form 3300">
                <a:extLst>
                  <a:ext uri="{FF2B5EF4-FFF2-40B4-BE49-F238E27FC236}">
                    <a16:creationId xmlns:a16="http://schemas.microsoft.com/office/drawing/2014/main" id="{49DF2A9F-13CA-4E4B-9D20-55521FFF0F28}"/>
                  </a:ext>
                </a:extLst>
              </p:cNvPr>
              <p:cNvSpPr/>
              <p:nvPr/>
            </p:nvSpPr>
            <p:spPr>
              <a:xfrm>
                <a:off x="6018656" y="3612165"/>
                <a:ext cx="126396" cy="171354"/>
              </a:xfrm>
              <a:custGeom>
                <a:avLst/>
                <a:gdLst>
                  <a:gd name="connsiteX0" fmla="*/ 0 w 126396"/>
                  <a:gd name="connsiteY0" fmla="*/ 16288 h 171354"/>
                  <a:gd name="connsiteX1" fmla="*/ 54864 w 126396"/>
                  <a:gd name="connsiteY1" fmla="*/ 16288 h 171354"/>
                  <a:gd name="connsiteX2" fmla="*/ 54864 w 126396"/>
                  <a:gd name="connsiteY2" fmla="*/ 171355 h 171354"/>
                  <a:gd name="connsiteX3" fmla="*/ 72866 w 126396"/>
                  <a:gd name="connsiteY3" fmla="*/ 171355 h 171354"/>
                  <a:gd name="connsiteX4" fmla="*/ 72866 w 126396"/>
                  <a:gd name="connsiteY4" fmla="*/ 16288 h 171354"/>
                  <a:gd name="connsiteX5" fmla="*/ 126397 w 126396"/>
                  <a:gd name="connsiteY5" fmla="*/ 16288 h 171354"/>
                  <a:gd name="connsiteX6" fmla="*/ 126397 w 126396"/>
                  <a:gd name="connsiteY6" fmla="*/ 0 h 171354"/>
                  <a:gd name="connsiteX7" fmla="*/ 0 w 126396"/>
                  <a:gd name="connsiteY7" fmla="*/ 0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96" h="171354">
                    <a:moveTo>
                      <a:pt x="0" y="16288"/>
                    </a:moveTo>
                    <a:lnTo>
                      <a:pt x="54864" y="16288"/>
                    </a:lnTo>
                    <a:lnTo>
                      <a:pt x="54864" y="171355"/>
                    </a:lnTo>
                    <a:lnTo>
                      <a:pt x="72866" y="171355"/>
                    </a:lnTo>
                    <a:lnTo>
                      <a:pt x="72866" y="16288"/>
                    </a:lnTo>
                    <a:lnTo>
                      <a:pt x="126397" y="16288"/>
                    </a:lnTo>
                    <a:lnTo>
                      <a:pt x="126397" y="0"/>
                    </a:lnTo>
                    <a:lnTo>
                      <a:pt x="0" y="0"/>
                    </a:lnTo>
                    <a:close/>
                  </a:path>
                </a:pathLst>
              </a:custGeom>
              <a:grpFill/>
              <a:ln w="9525" cap="flat">
                <a:noFill/>
                <a:prstDash val="solid"/>
                <a:miter/>
              </a:ln>
            </p:spPr>
            <p:txBody>
              <a:bodyPr rtlCol="0" anchor="ctr"/>
              <a:lstStyle/>
              <a:p>
                <a:endParaRPr lang="en-US"/>
              </a:p>
            </p:txBody>
          </p:sp>
          <p:sp>
            <p:nvSpPr>
              <p:cNvPr id="3302" name="Freihandform: Form 3301">
                <a:extLst>
                  <a:ext uri="{FF2B5EF4-FFF2-40B4-BE49-F238E27FC236}">
                    <a16:creationId xmlns:a16="http://schemas.microsoft.com/office/drawing/2014/main" id="{9602D2AF-77B1-4C85-BCE1-8824640C7307}"/>
                  </a:ext>
                </a:extLst>
              </p:cNvPr>
              <p:cNvSpPr/>
              <p:nvPr/>
            </p:nvSpPr>
            <p:spPr>
              <a:xfrm>
                <a:off x="6175247" y="3612070"/>
                <a:ext cx="100679" cy="171354"/>
              </a:xfrm>
              <a:custGeom>
                <a:avLst/>
                <a:gdLst>
                  <a:gd name="connsiteX0" fmla="*/ 68104 w 100679"/>
                  <a:gd name="connsiteY0" fmla="*/ 80200 h 171354"/>
                  <a:gd name="connsiteX1" fmla="*/ 93059 w 100679"/>
                  <a:gd name="connsiteY1" fmla="*/ 43053 h 171354"/>
                  <a:gd name="connsiteX2" fmla="*/ 40005 w 100679"/>
                  <a:gd name="connsiteY2" fmla="*/ 0 h 171354"/>
                  <a:gd name="connsiteX3" fmla="*/ 0 w 100679"/>
                  <a:gd name="connsiteY3" fmla="*/ 0 h 171354"/>
                  <a:gd name="connsiteX4" fmla="*/ 0 w 100679"/>
                  <a:gd name="connsiteY4" fmla="*/ 171355 h 171354"/>
                  <a:gd name="connsiteX5" fmla="*/ 39719 w 100679"/>
                  <a:gd name="connsiteY5" fmla="*/ 171355 h 171354"/>
                  <a:gd name="connsiteX6" fmla="*/ 100679 w 100679"/>
                  <a:gd name="connsiteY6" fmla="*/ 121729 h 171354"/>
                  <a:gd name="connsiteX7" fmla="*/ 68104 w 100679"/>
                  <a:gd name="connsiteY7" fmla="*/ 80200 h 171354"/>
                  <a:gd name="connsiteX8" fmla="*/ 17812 w 100679"/>
                  <a:gd name="connsiteY8" fmla="*/ 74200 h 171354"/>
                  <a:gd name="connsiteX9" fmla="*/ 17812 w 100679"/>
                  <a:gd name="connsiteY9" fmla="*/ 15907 h 171354"/>
                  <a:gd name="connsiteX10" fmla="*/ 39529 w 100679"/>
                  <a:gd name="connsiteY10" fmla="*/ 15907 h 171354"/>
                  <a:gd name="connsiteX11" fmla="*/ 75438 w 100679"/>
                  <a:gd name="connsiteY11" fmla="*/ 43815 h 171354"/>
                  <a:gd name="connsiteX12" fmla="*/ 39148 w 100679"/>
                  <a:gd name="connsiteY12" fmla="*/ 74200 h 171354"/>
                  <a:gd name="connsiteX13" fmla="*/ 17812 w 100679"/>
                  <a:gd name="connsiteY13" fmla="*/ 74200 h 171354"/>
                  <a:gd name="connsiteX14" fmla="*/ 83058 w 100679"/>
                  <a:gd name="connsiteY14" fmla="*/ 122777 h 171354"/>
                  <a:gd name="connsiteX15" fmla="*/ 41243 w 100679"/>
                  <a:gd name="connsiteY15" fmla="*/ 155638 h 171354"/>
                  <a:gd name="connsiteX16" fmla="*/ 17812 w 100679"/>
                  <a:gd name="connsiteY16" fmla="*/ 155638 h 171354"/>
                  <a:gd name="connsiteX17" fmla="*/ 17812 w 100679"/>
                  <a:gd name="connsiteY17" fmla="*/ 89154 h 171354"/>
                  <a:gd name="connsiteX18" fmla="*/ 40291 w 100679"/>
                  <a:gd name="connsiteY18" fmla="*/ 89154 h 171354"/>
                  <a:gd name="connsiteX19" fmla="*/ 83058 w 100679"/>
                  <a:gd name="connsiteY19" fmla="*/ 122777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679" h="171354">
                    <a:moveTo>
                      <a:pt x="68104" y="80200"/>
                    </a:moveTo>
                    <a:cubicBezTo>
                      <a:pt x="84201" y="73057"/>
                      <a:pt x="93059" y="59912"/>
                      <a:pt x="93059" y="43053"/>
                    </a:cubicBezTo>
                    <a:cubicBezTo>
                      <a:pt x="93059" y="15716"/>
                      <a:pt x="73723" y="0"/>
                      <a:pt x="40005" y="0"/>
                    </a:cubicBezTo>
                    <a:lnTo>
                      <a:pt x="0" y="0"/>
                    </a:lnTo>
                    <a:lnTo>
                      <a:pt x="0" y="171355"/>
                    </a:lnTo>
                    <a:lnTo>
                      <a:pt x="39719" y="171355"/>
                    </a:lnTo>
                    <a:cubicBezTo>
                      <a:pt x="78486" y="171355"/>
                      <a:pt x="100679" y="153257"/>
                      <a:pt x="100679" y="121729"/>
                    </a:cubicBezTo>
                    <a:cubicBezTo>
                      <a:pt x="100775" y="100965"/>
                      <a:pt x="89535" y="86582"/>
                      <a:pt x="68104" y="80200"/>
                    </a:cubicBezTo>
                    <a:close/>
                    <a:moveTo>
                      <a:pt x="17812" y="74200"/>
                    </a:moveTo>
                    <a:lnTo>
                      <a:pt x="17812" y="15907"/>
                    </a:lnTo>
                    <a:lnTo>
                      <a:pt x="39529" y="15907"/>
                    </a:lnTo>
                    <a:cubicBezTo>
                      <a:pt x="62960" y="15907"/>
                      <a:pt x="75438" y="25527"/>
                      <a:pt x="75438" y="43815"/>
                    </a:cubicBezTo>
                    <a:cubicBezTo>
                      <a:pt x="75438" y="62579"/>
                      <a:pt x="61531" y="74200"/>
                      <a:pt x="39148" y="74200"/>
                    </a:cubicBezTo>
                    <a:lnTo>
                      <a:pt x="17812" y="74200"/>
                    </a:lnTo>
                    <a:close/>
                    <a:moveTo>
                      <a:pt x="83058" y="122777"/>
                    </a:moveTo>
                    <a:cubicBezTo>
                      <a:pt x="83058" y="143351"/>
                      <a:pt x="67437" y="155638"/>
                      <a:pt x="41243" y="155638"/>
                    </a:cubicBezTo>
                    <a:lnTo>
                      <a:pt x="17812" y="155638"/>
                    </a:lnTo>
                    <a:lnTo>
                      <a:pt x="17812" y="89154"/>
                    </a:lnTo>
                    <a:lnTo>
                      <a:pt x="40291" y="89154"/>
                    </a:lnTo>
                    <a:cubicBezTo>
                      <a:pt x="75629" y="89154"/>
                      <a:pt x="83058" y="107442"/>
                      <a:pt x="83058" y="122777"/>
                    </a:cubicBezTo>
                    <a:close/>
                  </a:path>
                </a:pathLst>
              </a:custGeom>
              <a:grpFill/>
              <a:ln w="9525" cap="flat">
                <a:noFill/>
                <a:prstDash val="solid"/>
                <a:miter/>
              </a:ln>
            </p:spPr>
            <p:txBody>
              <a:bodyPr rtlCol="0" anchor="ctr"/>
              <a:lstStyle/>
              <a:p>
                <a:endParaRPr lang="en-US"/>
              </a:p>
            </p:txBody>
          </p:sp>
          <p:sp>
            <p:nvSpPr>
              <p:cNvPr id="3303" name="Freihandform: Form 3302">
                <a:extLst>
                  <a:ext uri="{FF2B5EF4-FFF2-40B4-BE49-F238E27FC236}">
                    <a16:creationId xmlns:a16="http://schemas.microsoft.com/office/drawing/2014/main" id="{C2E12B8A-9BB2-4EF5-A034-0C0F807EF061}"/>
                  </a:ext>
                </a:extLst>
              </p:cNvPr>
              <p:cNvSpPr/>
              <p:nvPr/>
            </p:nvSpPr>
            <p:spPr>
              <a:xfrm>
                <a:off x="6481952" y="3612165"/>
                <a:ext cx="129540" cy="171354"/>
              </a:xfrm>
              <a:custGeom>
                <a:avLst/>
                <a:gdLst>
                  <a:gd name="connsiteX0" fmla="*/ 112586 w 129540"/>
                  <a:gd name="connsiteY0" fmla="*/ 137922 h 171354"/>
                  <a:gd name="connsiteX1" fmla="*/ 16859 w 129540"/>
                  <a:gd name="connsiteY1" fmla="*/ 191 h 171354"/>
                  <a:gd name="connsiteX2" fmla="*/ 16764 w 129540"/>
                  <a:gd name="connsiteY2" fmla="*/ 0 h 171354"/>
                  <a:gd name="connsiteX3" fmla="*/ 0 w 129540"/>
                  <a:gd name="connsiteY3" fmla="*/ 0 h 171354"/>
                  <a:gd name="connsiteX4" fmla="*/ 0 w 129540"/>
                  <a:gd name="connsiteY4" fmla="*/ 171355 h 171354"/>
                  <a:gd name="connsiteX5" fmla="*/ 16955 w 129540"/>
                  <a:gd name="connsiteY5" fmla="*/ 171355 h 171354"/>
                  <a:gd name="connsiteX6" fmla="*/ 16955 w 129540"/>
                  <a:gd name="connsiteY6" fmla="*/ 28956 h 171354"/>
                  <a:gd name="connsiteX7" fmla="*/ 115634 w 129540"/>
                  <a:gd name="connsiteY7" fmla="*/ 171164 h 171354"/>
                  <a:gd name="connsiteX8" fmla="*/ 115729 w 129540"/>
                  <a:gd name="connsiteY8" fmla="*/ 171355 h 171354"/>
                  <a:gd name="connsiteX9" fmla="*/ 129540 w 129540"/>
                  <a:gd name="connsiteY9" fmla="*/ 171355 h 171354"/>
                  <a:gd name="connsiteX10" fmla="*/ 129540 w 129540"/>
                  <a:gd name="connsiteY10" fmla="*/ 0 h 171354"/>
                  <a:gd name="connsiteX11" fmla="*/ 112586 w 129540"/>
                  <a:gd name="connsiteY11" fmla="*/ 0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540" h="171354">
                    <a:moveTo>
                      <a:pt x="112586" y="137922"/>
                    </a:moveTo>
                    <a:lnTo>
                      <a:pt x="16859" y="191"/>
                    </a:lnTo>
                    <a:lnTo>
                      <a:pt x="16764" y="0"/>
                    </a:lnTo>
                    <a:lnTo>
                      <a:pt x="0" y="0"/>
                    </a:lnTo>
                    <a:lnTo>
                      <a:pt x="0" y="171355"/>
                    </a:lnTo>
                    <a:lnTo>
                      <a:pt x="16955" y="171355"/>
                    </a:lnTo>
                    <a:lnTo>
                      <a:pt x="16955" y="28956"/>
                    </a:lnTo>
                    <a:lnTo>
                      <a:pt x="115634" y="171164"/>
                    </a:lnTo>
                    <a:lnTo>
                      <a:pt x="115729" y="171355"/>
                    </a:lnTo>
                    <a:lnTo>
                      <a:pt x="129540" y="171355"/>
                    </a:lnTo>
                    <a:lnTo>
                      <a:pt x="129540" y="0"/>
                    </a:lnTo>
                    <a:lnTo>
                      <a:pt x="112586" y="0"/>
                    </a:lnTo>
                    <a:close/>
                  </a:path>
                </a:pathLst>
              </a:custGeom>
              <a:grpFill/>
              <a:ln w="9525" cap="flat">
                <a:noFill/>
                <a:prstDash val="solid"/>
                <a:miter/>
              </a:ln>
            </p:spPr>
            <p:txBody>
              <a:bodyPr rtlCol="0" anchor="ctr"/>
              <a:lstStyle/>
              <a:p>
                <a:endParaRPr lang="en-US"/>
              </a:p>
            </p:txBody>
          </p:sp>
          <p:sp>
            <p:nvSpPr>
              <p:cNvPr id="3304" name="Freihandform: Form 3303">
                <a:extLst>
                  <a:ext uri="{FF2B5EF4-FFF2-40B4-BE49-F238E27FC236}">
                    <a16:creationId xmlns:a16="http://schemas.microsoft.com/office/drawing/2014/main" id="{0B6345A7-57E5-47AC-80B6-BF211818C738}"/>
                  </a:ext>
                </a:extLst>
              </p:cNvPr>
              <p:cNvSpPr/>
              <p:nvPr/>
            </p:nvSpPr>
            <p:spPr>
              <a:xfrm>
                <a:off x="6661784" y="3612165"/>
                <a:ext cx="126491" cy="171354"/>
              </a:xfrm>
              <a:custGeom>
                <a:avLst/>
                <a:gdLst>
                  <a:gd name="connsiteX0" fmla="*/ 37243 w 126491"/>
                  <a:gd name="connsiteY0" fmla="*/ 80010 h 171354"/>
                  <a:gd name="connsiteX1" fmla="*/ 118872 w 126491"/>
                  <a:gd name="connsiteY1" fmla="*/ 762 h 171354"/>
                  <a:gd name="connsiteX2" fmla="*/ 119729 w 126491"/>
                  <a:gd name="connsiteY2" fmla="*/ 0 h 171354"/>
                  <a:gd name="connsiteX3" fmla="*/ 96583 w 126491"/>
                  <a:gd name="connsiteY3" fmla="*/ 0 h 171354"/>
                  <a:gd name="connsiteX4" fmla="*/ 18002 w 126491"/>
                  <a:gd name="connsiteY4" fmla="*/ 76867 h 171354"/>
                  <a:gd name="connsiteX5" fmla="*/ 18002 w 126491"/>
                  <a:gd name="connsiteY5" fmla="*/ 0 h 171354"/>
                  <a:gd name="connsiteX6" fmla="*/ 0 w 126491"/>
                  <a:gd name="connsiteY6" fmla="*/ 0 h 171354"/>
                  <a:gd name="connsiteX7" fmla="*/ 0 w 126491"/>
                  <a:gd name="connsiteY7" fmla="*/ 171355 h 171354"/>
                  <a:gd name="connsiteX8" fmla="*/ 18002 w 126491"/>
                  <a:gd name="connsiteY8" fmla="*/ 171355 h 171354"/>
                  <a:gd name="connsiteX9" fmla="*/ 18002 w 126491"/>
                  <a:gd name="connsiteY9" fmla="*/ 84106 h 171354"/>
                  <a:gd name="connsiteX10" fmla="*/ 102299 w 126491"/>
                  <a:gd name="connsiteY10" fmla="*/ 171164 h 171354"/>
                  <a:gd name="connsiteX11" fmla="*/ 102489 w 126491"/>
                  <a:gd name="connsiteY11" fmla="*/ 171355 h 171354"/>
                  <a:gd name="connsiteX12" fmla="*/ 126492 w 126491"/>
                  <a:gd name="connsiteY12"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91" h="171354">
                    <a:moveTo>
                      <a:pt x="37243" y="80010"/>
                    </a:moveTo>
                    <a:lnTo>
                      <a:pt x="118872" y="762"/>
                    </a:lnTo>
                    <a:lnTo>
                      <a:pt x="119729" y="0"/>
                    </a:lnTo>
                    <a:lnTo>
                      <a:pt x="96583" y="0"/>
                    </a:lnTo>
                    <a:lnTo>
                      <a:pt x="18002" y="76867"/>
                    </a:lnTo>
                    <a:lnTo>
                      <a:pt x="18002" y="0"/>
                    </a:lnTo>
                    <a:lnTo>
                      <a:pt x="0" y="0"/>
                    </a:lnTo>
                    <a:lnTo>
                      <a:pt x="0" y="171355"/>
                    </a:lnTo>
                    <a:lnTo>
                      <a:pt x="18002" y="171355"/>
                    </a:lnTo>
                    <a:lnTo>
                      <a:pt x="18002" y="84106"/>
                    </a:lnTo>
                    <a:lnTo>
                      <a:pt x="102299" y="171164"/>
                    </a:lnTo>
                    <a:lnTo>
                      <a:pt x="102489" y="171355"/>
                    </a:lnTo>
                    <a:lnTo>
                      <a:pt x="126492" y="171355"/>
                    </a:lnTo>
                    <a:close/>
                  </a:path>
                </a:pathLst>
              </a:custGeom>
              <a:grpFill/>
              <a:ln w="9525" cap="flat">
                <a:noFill/>
                <a:prstDash val="solid"/>
                <a:miter/>
              </a:ln>
            </p:spPr>
            <p:txBody>
              <a:bodyPr rtlCol="0" anchor="ctr"/>
              <a:lstStyle/>
              <a:p>
                <a:endParaRPr lang="en-US"/>
              </a:p>
            </p:txBody>
          </p:sp>
        </p:grpSp>
        <p:grpSp>
          <p:nvGrpSpPr>
            <p:cNvPr id="3288" name="Grafik 22">
              <a:extLst>
                <a:ext uri="{FF2B5EF4-FFF2-40B4-BE49-F238E27FC236}">
                  <a16:creationId xmlns:a16="http://schemas.microsoft.com/office/drawing/2014/main" id="{41120449-B4B5-4C7F-8FD6-5D8E01DA1A4B}"/>
                </a:ext>
              </a:extLst>
            </p:cNvPr>
            <p:cNvGrpSpPr/>
            <p:nvPr/>
          </p:nvGrpSpPr>
          <p:grpSpPr>
            <a:xfrm>
              <a:off x="643138" y="6443818"/>
              <a:ext cx="481950" cy="95079"/>
              <a:chOff x="5401341" y="3363658"/>
              <a:chExt cx="868584" cy="171354"/>
            </a:xfrm>
            <a:grpFill/>
          </p:grpSpPr>
          <p:sp>
            <p:nvSpPr>
              <p:cNvPr id="3289" name="Freihandform: Form 3288">
                <a:extLst>
                  <a:ext uri="{FF2B5EF4-FFF2-40B4-BE49-F238E27FC236}">
                    <a16:creationId xmlns:a16="http://schemas.microsoft.com/office/drawing/2014/main" id="{FFA3084A-6EFC-460E-B6DE-E730A6578635}"/>
                  </a:ext>
                </a:extLst>
              </p:cNvPr>
              <p:cNvSpPr/>
              <p:nvPr/>
            </p:nvSpPr>
            <p:spPr>
              <a:xfrm>
                <a:off x="5401341" y="3363658"/>
                <a:ext cx="232029" cy="171354"/>
              </a:xfrm>
              <a:custGeom>
                <a:avLst/>
                <a:gdLst>
                  <a:gd name="connsiteX0" fmla="*/ 164783 w 232029"/>
                  <a:gd name="connsiteY0" fmla="*/ 171355 h 171354"/>
                  <a:gd name="connsiteX1" fmla="*/ 180499 w 232029"/>
                  <a:gd name="connsiteY1" fmla="*/ 171355 h 171354"/>
                  <a:gd name="connsiteX2" fmla="*/ 231839 w 232029"/>
                  <a:gd name="connsiteY2" fmla="*/ 572 h 171354"/>
                  <a:gd name="connsiteX3" fmla="*/ 232029 w 232029"/>
                  <a:gd name="connsiteY3" fmla="*/ 0 h 171354"/>
                  <a:gd name="connsiteX4" fmla="*/ 214027 w 232029"/>
                  <a:gd name="connsiteY4" fmla="*/ 0 h 171354"/>
                  <a:gd name="connsiteX5" fmla="*/ 172307 w 232029"/>
                  <a:gd name="connsiteY5" fmla="*/ 143066 h 171354"/>
                  <a:gd name="connsiteX6" fmla="*/ 125349 w 232029"/>
                  <a:gd name="connsiteY6" fmla="*/ 0 h 171354"/>
                  <a:gd name="connsiteX7" fmla="*/ 107061 w 232029"/>
                  <a:gd name="connsiteY7" fmla="*/ 0 h 171354"/>
                  <a:gd name="connsiteX8" fmla="*/ 60484 w 232029"/>
                  <a:gd name="connsiteY8" fmla="*/ 143066 h 171354"/>
                  <a:gd name="connsiteX9" fmla="*/ 19050 w 232029"/>
                  <a:gd name="connsiteY9" fmla="*/ 286 h 171354"/>
                  <a:gd name="connsiteX10" fmla="*/ 18955 w 232029"/>
                  <a:gd name="connsiteY10" fmla="*/ 0 h 171354"/>
                  <a:gd name="connsiteX11" fmla="*/ 0 w 232029"/>
                  <a:gd name="connsiteY11" fmla="*/ 0 h 171354"/>
                  <a:gd name="connsiteX12" fmla="*/ 51816 w 232029"/>
                  <a:gd name="connsiteY12" fmla="*/ 170974 h 171354"/>
                  <a:gd name="connsiteX13" fmla="*/ 51911 w 232029"/>
                  <a:gd name="connsiteY13" fmla="*/ 171355 h 171354"/>
                  <a:gd name="connsiteX14" fmla="*/ 67151 w 232029"/>
                  <a:gd name="connsiteY14" fmla="*/ 171355 h 171354"/>
                  <a:gd name="connsiteX15" fmla="*/ 115824 w 232029"/>
                  <a:gd name="connsiteY15" fmla="*/ 25432 h 171354"/>
                  <a:gd name="connsiteX16" fmla="*/ 164687 w 232029"/>
                  <a:gd name="connsiteY16" fmla="*/ 170974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029" h="171354">
                    <a:moveTo>
                      <a:pt x="164783" y="171355"/>
                    </a:moveTo>
                    <a:lnTo>
                      <a:pt x="180499" y="171355"/>
                    </a:lnTo>
                    <a:lnTo>
                      <a:pt x="231839" y="572"/>
                    </a:lnTo>
                    <a:lnTo>
                      <a:pt x="232029" y="0"/>
                    </a:lnTo>
                    <a:lnTo>
                      <a:pt x="214027" y="0"/>
                    </a:lnTo>
                    <a:lnTo>
                      <a:pt x="172307" y="143066"/>
                    </a:lnTo>
                    <a:lnTo>
                      <a:pt x="125349" y="0"/>
                    </a:lnTo>
                    <a:lnTo>
                      <a:pt x="107061" y="0"/>
                    </a:lnTo>
                    <a:lnTo>
                      <a:pt x="60484" y="143066"/>
                    </a:lnTo>
                    <a:lnTo>
                      <a:pt x="19050" y="286"/>
                    </a:lnTo>
                    <a:lnTo>
                      <a:pt x="18955" y="0"/>
                    </a:lnTo>
                    <a:lnTo>
                      <a:pt x="0" y="0"/>
                    </a:lnTo>
                    <a:lnTo>
                      <a:pt x="51816" y="170974"/>
                    </a:lnTo>
                    <a:lnTo>
                      <a:pt x="51911" y="171355"/>
                    </a:lnTo>
                    <a:lnTo>
                      <a:pt x="67151" y="171355"/>
                    </a:lnTo>
                    <a:lnTo>
                      <a:pt x="115824" y="25432"/>
                    </a:lnTo>
                    <a:lnTo>
                      <a:pt x="164687" y="170974"/>
                    </a:lnTo>
                    <a:close/>
                  </a:path>
                </a:pathLst>
              </a:custGeom>
              <a:grpFill/>
              <a:ln w="9525" cap="flat">
                <a:noFill/>
                <a:prstDash val="solid"/>
                <a:miter/>
              </a:ln>
            </p:spPr>
            <p:txBody>
              <a:bodyPr rtlCol="0" anchor="ctr"/>
              <a:lstStyle/>
              <a:p>
                <a:endParaRPr lang="en-US"/>
              </a:p>
            </p:txBody>
          </p:sp>
          <p:sp>
            <p:nvSpPr>
              <p:cNvPr id="3290" name="Freihandform: Form 3289">
                <a:extLst>
                  <a:ext uri="{FF2B5EF4-FFF2-40B4-BE49-F238E27FC236}">
                    <a16:creationId xmlns:a16="http://schemas.microsoft.com/office/drawing/2014/main" id="{D75116FD-77CF-4993-8FD0-DF80F1FBB0B3}"/>
                  </a:ext>
                </a:extLst>
              </p:cNvPr>
              <p:cNvSpPr/>
              <p:nvPr/>
            </p:nvSpPr>
            <p:spPr>
              <a:xfrm>
                <a:off x="5667851" y="3363658"/>
                <a:ext cx="18002" cy="171354"/>
              </a:xfrm>
              <a:custGeom>
                <a:avLst/>
                <a:gdLst>
                  <a:gd name="connsiteX0" fmla="*/ 0 w 18002"/>
                  <a:gd name="connsiteY0" fmla="*/ 0 h 171354"/>
                  <a:gd name="connsiteX1" fmla="*/ 18002 w 18002"/>
                  <a:gd name="connsiteY1" fmla="*/ 0 h 171354"/>
                  <a:gd name="connsiteX2" fmla="*/ 18002 w 18002"/>
                  <a:gd name="connsiteY2" fmla="*/ 171355 h 171354"/>
                  <a:gd name="connsiteX3" fmla="*/ 0 w 18002"/>
                  <a:gd name="connsiteY3" fmla="*/ 171355 h 171354"/>
                </a:gdLst>
                <a:ahLst/>
                <a:cxnLst>
                  <a:cxn ang="0">
                    <a:pos x="connsiteX0" y="connsiteY0"/>
                  </a:cxn>
                  <a:cxn ang="0">
                    <a:pos x="connsiteX1" y="connsiteY1"/>
                  </a:cxn>
                  <a:cxn ang="0">
                    <a:pos x="connsiteX2" y="connsiteY2"/>
                  </a:cxn>
                  <a:cxn ang="0">
                    <a:pos x="connsiteX3" y="connsiteY3"/>
                  </a:cxn>
                </a:cxnLst>
                <a:rect l="l" t="t" r="r" b="b"/>
                <a:pathLst>
                  <a:path w="18002" h="171354">
                    <a:moveTo>
                      <a:pt x="0" y="0"/>
                    </a:moveTo>
                    <a:lnTo>
                      <a:pt x="18002" y="0"/>
                    </a:lnTo>
                    <a:lnTo>
                      <a:pt x="18002" y="171355"/>
                    </a:lnTo>
                    <a:lnTo>
                      <a:pt x="0" y="171355"/>
                    </a:lnTo>
                    <a:close/>
                  </a:path>
                </a:pathLst>
              </a:custGeom>
              <a:grpFill/>
              <a:ln w="9525" cap="flat">
                <a:noFill/>
                <a:prstDash val="solid"/>
                <a:miter/>
              </a:ln>
            </p:spPr>
            <p:txBody>
              <a:bodyPr rtlCol="0" anchor="ctr"/>
              <a:lstStyle/>
              <a:p>
                <a:endParaRPr lang="en-US"/>
              </a:p>
            </p:txBody>
          </p:sp>
          <p:sp>
            <p:nvSpPr>
              <p:cNvPr id="3291" name="Freihandform: Form 3290">
                <a:extLst>
                  <a:ext uri="{FF2B5EF4-FFF2-40B4-BE49-F238E27FC236}">
                    <a16:creationId xmlns:a16="http://schemas.microsoft.com/office/drawing/2014/main" id="{C4983C8A-7B95-4DA6-B95E-6C620CD58C18}"/>
                  </a:ext>
                </a:extLst>
              </p:cNvPr>
              <p:cNvSpPr/>
              <p:nvPr/>
            </p:nvSpPr>
            <p:spPr>
              <a:xfrm>
                <a:off x="5732526" y="3363658"/>
                <a:ext cx="92297" cy="171354"/>
              </a:xfrm>
              <a:custGeom>
                <a:avLst/>
                <a:gdLst>
                  <a:gd name="connsiteX0" fmla="*/ 92297 w 92297"/>
                  <a:gd name="connsiteY0" fmla="*/ 155067 h 171354"/>
                  <a:gd name="connsiteX1" fmla="*/ 18002 w 92297"/>
                  <a:gd name="connsiteY1" fmla="*/ 155067 h 171354"/>
                  <a:gd name="connsiteX2" fmla="*/ 18002 w 92297"/>
                  <a:gd name="connsiteY2" fmla="*/ 89821 h 171354"/>
                  <a:gd name="connsiteX3" fmla="*/ 77248 w 92297"/>
                  <a:gd name="connsiteY3" fmla="*/ 89821 h 171354"/>
                  <a:gd name="connsiteX4" fmla="*/ 77248 w 92297"/>
                  <a:gd name="connsiteY4" fmla="*/ 73628 h 171354"/>
                  <a:gd name="connsiteX5" fmla="*/ 18002 w 92297"/>
                  <a:gd name="connsiteY5" fmla="*/ 73628 h 171354"/>
                  <a:gd name="connsiteX6" fmla="*/ 18002 w 92297"/>
                  <a:gd name="connsiteY6" fmla="*/ 16288 h 171354"/>
                  <a:gd name="connsiteX7" fmla="*/ 89821 w 92297"/>
                  <a:gd name="connsiteY7" fmla="*/ 16288 h 171354"/>
                  <a:gd name="connsiteX8" fmla="*/ 89821 w 92297"/>
                  <a:gd name="connsiteY8" fmla="*/ 0 h 171354"/>
                  <a:gd name="connsiteX9" fmla="*/ 0 w 92297"/>
                  <a:gd name="connsiteY9" fmla="*/ 0 h 171354"/>
                  <a:gd name="connsiteX10" fmla="*/ 0 w 92297"/>
                  <a:gd name="connsiteY10" fmla="*/ 171355 h 171354"/>
                  <a:gd name="connsiteX11" fmla="*/ 92297 w 92297"/>
                  <a:gd name="connsiteY11"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97" h="171354">
                    <a:moveTo>
                      <a:pt x="92297" y="155067"/>
                    </a:moveTo>
                    <a:lnTo>
                      <a:pt x="18002" y="155067"/>
                    </a:lnTo>
                    <a:lnTo>
                      <a:pt x="18002" y="89821"/>
                    </a:lnTo>
                    <a:lnTo>
                      <a:pt x="77248" y="89821"/>
                    </a:lnTo>
                    <a:lnTo>
                      <a:pt x="77248" y="73628"/>
                    </a:lnTo>
                    <a:lnTo>
                      <a:pt x="18002" y="73628"/>
                    </a:lnTo>
                    <a:lnTo>
                      <a:pt x="18002" y="16288"/>
                    </a:lnTo>
                    <a:lnTo>
                      <a:pt x="89821" y="16288"/>
                    </a:lnTo>
                    <a:lnTo>
                      <a:pt x="89821" y="0"/>
                    </a:lnTo>
                    <a:lnTo>
                      <a:pt x="0" y="0"/>
                    </a:lnTo>
                    <a:lnTo>
                      <a:pt x="0" y="171355"/>
                    </a:lnTo>
                    <a:lnTo>
                      <a:pt x="92297" y="171355"/>
                    </a:lnTo>
                    <a:close/>
                  </a:path>
                </a:pathLst>
              </a:custGeom>
              <a:grpFill/>
              <a:ln w="9525" cap="flat">
                <a:noFill/>
                <a:prstDash val="solid"/>
                <a:miter/>
              </a:ln>
            </p:spPr>
            <p:txBody>
              <a:bodyPr rtlCol="0" anchor="ctr"/>
              <a:lstStyle/>
              <a:p>
                <a:endParaRPr lang="en-US"/>
              </a:p>
            </p:txBody>
          </p:sp>
          <p:sp>
            <p:nvSpPr>
              <p:cNvPr id="3292" name="Freihandform: Form 3291">
                <a:extLst>
                  <a:ext uri="{FF2B5EF4-FFF2-40B4-BE49-F238E27FC236}">
                    <a16:creationId xmlns:a16="http://schemas.microsoft.com/office/drawing/2014/main" id="{7FABC7C6-1972-4AB4-A730-195C09917B8E}"/>
                  </a:ext>
                </a:extLst>
              </p:cNvPr>
              <p:cNvSpPr/>
              <p:nvPr/>
            </p:nvSpPr>
            <p:spPr>
              <a:xfrm>
                <a:off x="5856922" y="3363658"/>
                <a:ext cx="129635" cy="171354"/>
              </a:xfrm>
              <a:custGeom>
                <a:avLst/>
                <a:gdLst>
                  <a:gd name="connsiteX0" fmla="*/ 17050 w 129635"/>
                  <a:gd name="connsiteY0" fmla="*/ 28956 h 171354"/>
                  <a:gd name="connsiteX1" fmla="*/ 115729 w 129635"/>
                  <a:gd name="connsiteY1" fmla="*/ 171164 h 171354"/>
                  <a:gd name="connsiteX2" fmla="*/ 115824 w 129635"/>
                  <a:gd name="connsiteY2" fmla="*/ 171355 h 171354"/>
                  <a:gd name="connsiteX3" fmla="*/ 129635 w 129635"/>
                  <a:gd name="connsiteY3" fmla="*/ 171355 h 171354"/>
                  <a:gd name="connsiteX4" fmla="*/ 129635 w 129635"/>
                  <a:gd name="connsiteY4" fmla="*/ 0 h 171354"/>
                  <a:gd name="connsiteX5" fmla="*/ 112681 w 129635"/>
                  <a:gd name="connsiteY5" fmla="*/ 0 h 171354"/>
                  <a:gd name="connsiteX6" fmla="*/ 112681 w 129635"/>
                  <a:gd name="connsiteY6" fmla="*/ 138017 h 171354"/>
                  <a:gd name="connsiteX7" fmla="*/ 16954 w 129635"/>
                  <a:gd name="connsiteY7" fmla="*/ 191 h 171354"/>
                  <a:gd name="connsiteX8" fmla="*/ 16859 w 129635"/>
                  <a:gd name="connsiteY8" fmla="*/ 0 h 171354"/>
                  <a:gd name="connsiteX9" fmla="*/ 0 w 129635"/>
                  <a:gd name="connsiteY9" fmla="*/ 0 h 171354"/>
                  <a:gd name="connsiteX10" fmla="*/ 0 w 129635"/>
                  <a:gd name="connsiteY10" fmla="*/ 171355 h 171354"/>
                  <a:gd name="connsiteX11" fmla="*/ 17050 w 129635"/>
                  <a:gd name="connsiteY11"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635" h="171354">
                    <a:moveTo>
                      <a:pt x="17050" y="28956"/>
                    </a:moveTo>
                    <a:lnTo>
                      <a:pt x="115729" y="171164"/>
                    </a:lnTo>
                    <a:lnTo>
                      <a:pt x="115824" y="171355"/>
                    </a:lnTo>
                    <a:lnTo>
                      <a:pt x="129635" y="171355"/>
                    </a:lnTo>
                    <a:lnTo>
                      <a:pt x="129635" y="0"/>
                    </a:lnTo>
                    <a:lnTo>
                      <a:pt x="112681" y="0"/>
                    </a:lnTo>
                    <a:lnTo>
                      <a:pt x="112681" y="138017"/>
                    </a:lnTo>
                    <a:lnTo>
                      <a:pt x="16954" y="191"/>
                    </a:lnTo>
                    <a:lnTo>
                      <a:pt x="16859" y="0"/>
                    </a:lnTo>
                    <a:lnTo>
                      <a:pt x="0" y="0"/>
                    </a:lnTo>
                    <a:lnTo>
                      <a:pt x="0" y="171355"/>
                    </a:lnTo>
                    <a:lnTo>
                      <a:pt x="17050" y="171355"/>
                    </a:lnTo>
                    <a:close/>
                  </a:path>
                </a:pathLst>
              </a:custGeom>
              <a:grpFill/>
              <a:ln w="9525" cap="flat">
                <a:noFill/>
                <a:prstDash val="solid"/>
                <a:miter/>
              </a:ln>
            </p:spPr>
            <p:txBody>
              <a:bodyPr rtlCol="0" anchor="ctr"/>
              <a:lstStyle/>
              <a:p>
                <a:endParaRPr lang="en-US"/>
              </a:p>
            </p:txBody>
          </p:sp>
          <p:sp>
            <p:nvSpPr>
              <p:cNvPr id="3293" name="Freihandform: Form 3292">
                <a:extLst>
                  <a:ext uri="{FF2B5EF4-FFF2-40B4-BE49-F238E27FC236}">
                    <a16:creationId xmlns:a16="http://schemas.microsoft.com/office/drawing/2014/main" id="{42801D59-92CD-4907-A0A9-90931FA81259}"/>
                  </a:ext>
                </a:extLst>
              </p:cNvPr>
              <p:cNvSpPr/>
              <p:nvPr/>
            </p:nvSpPr>
            <p:spPr>
              <a:xfrm>
                <a:off x="6031039" y="3363658"/>
                <a:ext cx="92297" cy="171354"/>
              </a:xfrm>
              <a:custGeom>
                <a:avLst/>
                <a:gdLst>
                  <a:gd name="connsiteX0" fmla="*/ 92297 w 92297"/>
                  <a:gd name="connsiteY0" fmla="*/ 155067 h 171354"/>
                  <a:gd name="connsiteX1" fmla="*/ 18002 w 92297"/>
                  <a:gd name="connsiteY1" fmla="*/ 155067 h 171354"/>
                  <a:gd name="connsiteX2" fmla="*/ 18002 w 92297"/>
                  <a:gd name="connsiteY2" fmla="*/ 89821 h 171354"/>
                  <a:gd name="connsiteX3" fmla="*/ 77248 w 92297"/>
                  <a:gd name="connsiteY3" fmla="*/ 89821 h 171354"/>
                  <a:gd name="connsiteX4" fmla="*/ 77248 w 92297"/>
                  <a:gd name="connsiteY4" fmla="*/ 73628 h 171354"/>
                  <a:gd name="connsiteX5" fmla="*/ 18002 w 92297"/>
                  <a:gd name="connsiteY5" fmla="*/ 73628 h 171354"/>
                  <a:gd name="connsiteX6" fmla="*/ 18002 w 92297"/>
                  <a:gd name="connsiteY6" fmla="*/ 16288 h 171354"/>
                  <a:gd name="connsiteX7" fmla="*/ 89821 w 92297"/>
                  <a:gd name="connsiteY7" fmla="*/ 16288 h 171354"/>
                  <a:gd name="connsiteX8" fmla="*/ 89821 w 92297"/>
                  <a:gd name="connsiteY8" fmla="*/ 0 h 171354"/>
                  <a:gd name="connsiteX9" fmla="*/ 0 w 92297"/>
                  <a:gd name="connsiteY9" fmla="*/ 0 h 171354"/>
                  <a:gd name="connsiteX10" fmla="*/ 0 w 92297"/>
                  <a:gd name="connsiteY10" fmla="*/ 171355 h 171354"/>
                  <a:gd name="connsiteX11" fmla="*/ 92297 w 92297"/>
                  <a:gd name="connsiteY11"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97" h="171354">
                    <a:moveTo>
                      <a:pt x="92297" y="155067"/>
                    </a:moveTo>
                    <a:lnTo>
                      <a:pt x="18002" y="155067"/>
                    </a:lnTo>
                    <a:lnTo>
                      <a:pt x="18002" y="89821"/>
                    </a:lnTo>
                    <a:lnTo>
                      <a:pt x="77248" y="89821"/>
                    </a:lnTo>
                    <a:lnTo>
                      <a:pt x="77248" y="73628"/>
                    </a:lnTo>
                    <a:lnTo>
                      <a:pt x="18002" y="73628"/>
                    </a:lnTo>
                    <a:lnTo>
                      <a:pt x="18002" y="16288"/>
                    </a:lnTo>
                    <a:lnTo>
                      <a:pt x="89821" y="16288"/>
                    </a:lnTo>
                    <a:lnTo>
                      <a:pt x="89821" y="0"/>
                    </a:lnTo>
                    <a:lnTo>
                      <a:pt x="0" y="0"/>
                    </a:lnTo>
                    <a:lnTo>
                      <a:pt x="0" y="171355"/>
                    </a:lnTo>
                    <a:lnTo>
                      <a:pt x="92297" y="171355"/>
                    </a:lnTo>
                    <a:close/>
                  </a:path>
                </a:pathLst>
              </a:custGeom>
              <a:grpFill/>
              <a:ln w="9525" cap="flat">
                <a:noFill/>
                <a:prstDash val="solid"/>
                <a:miter/>
              </a:ln>
            </p:spPr>
            <p:txBody>
              <a:bodyPr rtlCol="0" anchor="ctr"/>
              <a:lstStyle/>
              <a:p>
                <a:endParaRPr lang="en-US"/>
              </a:p>
            </p:txBody>
          </p:sp>
          <p:sp>
            <p:nvSpPr>
              <p:cNvPr id="3294" name="Freihandform: Form 3293">
                <a:extLst>
                  <a:ext uri="{FF2B5EF4-FFF2-40B4-BE49-F238E27FC236}">
                    <a16:creationId xmlns:a16="http://schemas.microsoft.com/office/drawing/2014/main" id="{D6B0E6FD-48B9-4D29-AA98-692AA6A8D3DE}"/>
                  </a:ext>
                </a:extLst>
              </p:cNvPr>
              <p:cNvSpPr/>
              <p:nvPr/>
            </p:nvSpPr>
            <p:spPr>
              <a:xfrm>
                <a:off x="6155531" y="3363658"/>
                <a:ext cx="114395" cy="171354"/>
              </a:xfrm>
              <a:custGeom>
                <a:avLst/>
                <a:gdLst>
                  <a:gd name="connsiteX0" fmla="*/ 92869 w 114395"/>
                  <a:gd name="connsiteY0" fmla="*/ 171164 h 171354"/>
                  <a:gd name="connsiteX1" fmla="*/ 92964 w 114395"/>
                  <a:gd name="connsiteY1" fmla="*/ 171355 h 171354"/>
                  <a:gd name="connsiteX2" fmla="*/ 114395 w 114395"/>
                  <a:gd name="connsiteY2" fmla="*/ 171355 h 171354"/>
                  <a:gd name="connsiteX3" fmla="*/ 58579 w 114395"/>
                  <a:gd name="connsiteY3" fmla="*/ 93917 h 171354"/>
                  <a:gd name="connsiteX4" fmla="*/ 98965 w 114395"/>
                  <a:gd name="connsiteY4" fmla="*/ 46958 h 171354"/>
                  <a:gd name="connsiteX5" fmla="*/ 43910 w 114395"/>
                  <a:gd name="connsiteY5" fmla="*/ 0 h 171354"/>
                  <a:gd name="connsiteX6" fmla="*/ 0 w 114395"/>
                  <a:gd name="connsiteY6" fmla="*/ 0 h 171354"/>
                  <a:gd name="connsiteX7" fmla="*/ 0 w 114395"/>
                  <a:gd name="connsiteY7" fmla="*/ 171355 h 171354"/>
                  <a:gd name="connsiteX8" fmla="*/ 18002 w 114395"/>
                  <a:gd name="connsiteY8" fmla="*/ 171355 h 171354"/>
                  <a:gd name="connsiteX9" fmla="*/ 18002 w 114395"/>
                  <a:gd name="connsiteY9" fmla="*/ 96107 h 171354"/>
                  <a:gd name="connsiteX10" fmla="*/ 38957 w 114395"/>
                  <a:gd name="connsiteY10" fmla="*/ 96107 h 171354"/>
                  <a:gd name="connsiteX11" fmla="*/ 92869 w 114395"/>
                  <a:gd name="connsiteY11" fmla="*/ 171164 h 171354"/>
                  <a:gd name="connsiteX12" fmla="*/ 40196 w 114395"/>
                  <a:gd name="connsiteY12" fmla="*/ 80486 h 171354"/>
                  <a:gd name="connsiteX13" fmla="*/ 18002 w 114395"/>
                  <a:gd name="connsiteY13" fmla="*/ 80486 h 171354"/>
                  <a:gd name="connsiteX14" fmla="*/ 18002 w 114395"/>
                  <a:gd name="connsiteY14" fmla="*/ 16002 h 171354"/>
                  <a:gd name="connsiteX15" fmla="*/ 43148 w 114395"/>
                  <a:gd name="connsiteY15" fmla="*/ 16002 h 171354"/>
                  <a:gd name="connsiteX16" fmla="*/ 80677 w 114395"/>
                  <a:gd name="connsiteY16" fmla="*/ 47911 h 171354"/>
                  <a:gd name="connsiteX17" fmla="*/ 40196 w 114395"/>
                  <a:gd name="connsiteY17" fmla="*/ 80486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95" h="171354">
                    <a:moveTo>
                      <a:pt x="92869" y="171164"/>
                    </a:moveTo>
                    <a:lnTo>
                      <a:pt x="92964" y="171355"/>
                    </a:lnTo>
                    <a:lnTo>
                      <a:pt x="114395" y="171355"/>
                    </a:lnTo>
                    <a:lnTo>
                      <a:pt x="58579" y="93917"/>
                    </a:lnTo>
                    <a:cubicBezTo>
                      <a:pt x="84296" y="88011"/>
                      <a:pt x="98965" y="70866"/>
                      <a:pt x="98965" y="46958"/>
                    </a:cubicBezTo>
                    <a:cubicBezTo>
                      <a:pt x="98965" y="17526"/>
                      <a:pt x="78391" y="0"/>
                      <a:pt x="43910" y="0"/>
                    </a:cubicBezTo>
                    <a:lnTo>
                      <a:pt x="0" y="0"/>
                    </a:lnTo>
                    <a:lnTo>
                      <a:pt x="0" y="171355"/>
                    </a:lnTo>
                    <a:lnTo>
                      <a:pt x="18002" y="171355"/>
                    </a:lnTo>
                    <a:lnTo>
                      <a:pt x="18002" y="96107"/>
                    </a:lnTo>
                    <a:lnTo>
                      <a:pt x="38957" y="96107"/>
                    </a:lnTo>
                    <a:lnTo>
                      <a:pt x="92869" y="171164"/>
                    </a:lnTo>
                    <a:close/>
                    <a:moveTo>
                      <a:pt x="40196" y="80486"/>
                    </a:moveTo>
                    <a:lnTo>
                      <a:pt x="18002" y="80486"/>
                    </a:lnTo>
                    <a:lnTo>
                      <a:pt x="18002" y="16002"/>
                    </a:lnTo>
                    <a:lnTo>
                      <a:pt x="43148" y="16002"/>
                    </a:lnTo>
                    <a:cubicBezTo>
                      <a:pt x="67342" y="16002"/>
                      <a:pt x="80677" y="27337"/>
                      <a:pt x="80677" y="47911"/>
                    </a:cubicBezTo>
                    <a:cubicBezTo>
                      <a:pt x="80772" y="68580"/>
                      <a:pt x="65913" y="80486"/>
                      <a:pt x="40196" y="80486"/>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1540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hell">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CFA8FE2-5FA4-4795-931D-91ADAC84E7D9}"/>
              </a:ext>
            </a:extLst>
          </p:cNvPr>
          <p:cNvGraphicFramePr>
            <a:graphicFrameLocks noChangeAspect="1"/>
          </p:cNvGraphicFramePr>
          <p:nvPr userDrawn="1">
            <p:custDataLst>
              <p:tags r:id="rId1"/>
            </p:custDataLst>
            <p:extLst>
              <p:ext uri="{D42A27DB-BD31-4B8C-83A1-F6EECF244321}">
                <p14:modId xmlns:p14="http://schemas.microsoft.com/office/powerpoint/2010/main" val="4051342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7" name="Objekt 6" hidden="1">
                        <a:extLst>
                          <a:ext uri="{FF2B5EF4-FFF2-40B4-BE49-F238E27FC236}">
                            <a16:creationId xmlns:a16="http://schemas.microsoft.com/office/drawing/2014/main" id="{0CFA8FE2-5FA4-4795-931D-91ADAC84E7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1">
            <a:extLst>
              <a:ext uri="{FF2B5EF4-FFF2-40B4-BE49-F238E27FC236}">
                <a16:creationId xmlns:a16="http://schemas.microsoft.com/office/drawing/2014/main" id="{8F14D940-D5D2-F03B-ACBA-CB783C68D6DC}"/>
              </a:ext>
            </a:extLst>
          </p:cNvPr>
          <p:cNvSpPr>
            <a:spLocks noGrp="1"/>
          </p:cNvSpPr>
          <p:nvPr>
            <p:ph type="title" hasCustomPrompt="1"/>
          </p:nvPr>
        </p:nvSpPr>
        <p:spPr bwMode="invGray">
          <a:xfrm>
            <a:off x="707511" y="868560"/>
            <a:ext cx="7204589" cy="1138039"/>
          </a:xfrm>
          <a:prstGeom prst="rect">
            <a:avLst/>
          </a:prstGeom>
        </p:spPr>
        <p:txBody>
          <a:bodyPr vert="horz">
            <a:noAutofit/>
          </a:bodyPr>
          <a:lstStyle>
            <a:lvl1pPr>
              <a:defRPr sz="3200" b="0" i="0">
                <a:solidFill>
                  <a:schemeClr val="accent1"/>
                </a:solidFill>
                <a:latin typeface="TheSerifB W7 Bold" panose="020A0503050302020204" pitchFamily="18" charset="77"/>
              </a:defRPr>
            </a:lvl1pPr>
          </a:lstStyle>
          <a:p>
            <a:r>
              <a:rPr lang="de-DE" dirty="0"/>
              <a:t>Mastertitelformat bearbeiten</a:t>
            </a:r>
            <a:br>
              <a:rPr lang="de-DE" dirty="0"/>
            </a:br>
            <a:endParaRPr lang="de-DE" dirty="0"/>
          </a:p>
        </p:txBody>
      </p:sp>
      <p:sp>
        <p:nvSpPr>
          <p:cNvPr id="8" name="Foliennummernplatzhalter 5">
            <a:extLst>
              <a:ext uri="{FF2B5EF4-FFF2-40B4-BE49-F238E27FC236}">
                <a16:creationId xmlns:a16="http://schemas.microsoft.com/office/drawing/2014/main" id="{BF9A8E07-AB16-823A-B4E4-96189538B95A}"/>
              </a:ext>
            </a:extLst>
          </p:cNvPr>
          <p:cNvSpPr>
            <a:spLocks noGrp="1"/>
          </p:cNvSpPr>
          <p:nvPr>
            <p:ph type="sldNum" sz="quarter" idx="4"/>
          </p:nvPr>
        </p:nvSpPr>
        <p:spPr>
          <a:xfrm>
            <a:off x="8747049" y="6078324"/>
            <a:ext cx="2743200" cy="234455"/>
          </a:xfrm>
          <a:prstGeom prst="rect">
            <a:avLst/>
          </a:prstGeom>
        </p:spPr>
        <p:txBody>
          <a:bodyPr/>
          <a:lstStyle>
            <a:lvl1pPr algn="r">
              <a:defRPr sz="1000" b="0" i="0">
                <a:solidFill>
                  <a:schemeClr val="accent5">
                    <a:lumMod val="60000"/>
                    <a:lumOff val="40000"/>
                  </a:schemeClr>
                </a:solidFill>
                <a:latin typeface="+mn-lt"/>
              </a:defRPr>
            </a:lvl1pPr>
          </a:lstStyle>
          <a:p>
            <a:fld id="{867F421F-A6CC-D64B-BF47-AD6360142D44}" type="slidenum">
              <a:rPr lang="de-DE" smtClean="0"/>
              <a:pPr/>
              <a:t>‹Nr.›</a:t>
            </a:fld>
            <a:endParaRPr lang="de-DE" dirty="0"/>
          </a:p>
        </p:txBody>
      </p:sp>
      <p:sp>
        <p:nvSpPr>
          <p:cNvPr id="9" name="Textplatzhalter 29">
            <a:extLst>
              <a:ext uri="{FF2B5EF4-FFF2-40B4-BE49-F238E27FC236}">
                <a16:creationId xmlns:a16="http://schemas.microsoft.com/office/drawing/2014/main" id="{689062BC-94E1-30F2-FD4F-D7E0BEBDD059}"/>
              </a:ext>
            </a:extLst>
          </p:cNvPr>
          <p:cNvSpPr>
            <a:spLocks noGrp="1"/>
          </p:cNvSpPr>
          <p:nvPr>
            <p:ph type="body" sz="quarter" idx="10"/>
          </p:nvPr>
        </p:nvSpPr>
        <p:spPr>
          <a:xfrm>
            <a:off x="707511" y="2019299"/>
            <a:ext cx="9848850" cy="17145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8">
            <a:extLst>
              <a:ext uri="{FF2B5EF4-FFF2-40B4-BE49-F238E27FC236}">
                <a16:creationId xmlns:a16="http://schemas.microsoft.com/office/drawing/2014/main" id="{ADE4AABB-7CF2-04B8-355D-4DE6DC35041A}"/>
              </a:ext>
            </a:extLst>
          </p:cNvPr>
          <p:cNvSpPr>
            <a:spLocks noGrp="1"/>
          </p:cNvSpPr>
          <p:nvPr>
            <p:ph type="body" sz="quarter" idx="12" hasCustomPrompt="1"/>
          </p:nvPr>
        </p:nvSpPr>
        <p:spPr>
          <a:xfrm>
            <a:off x="695325" y="576461"/>
            <a:ext cx="5184775" cy="400050"/>
          </a:xfrm>
        </p:spPr>
        <p:txBody>
          <a:bodyPr>
            <a:normAutofit/>
          </a:bodyPr>
          <a:lstStyle>
            <a:lvl1pPr>
              <a:defRPr sz="1000">
                <a:solidFill>
                  <a:schemeClr val="accent1"/>
                </a:solidFill>
              </a:defRPr>
            </a:lvl1pPr>
          </a:lstStyle>
          <a:p>
            <a:pPr lvl="0"/>
            <a:r>
              <a:rPr lang="de-DE" dirty="0"/>
              <a:t>MASTERTEXTFORMAT BEARBEITEN</a:t>
            </a:r>
          </a:p>
        </p:txBody>
      </p:sp>
    </p:spTree>
    <p:extLst>
      <p:ext uri="{BB962C8B-B14F-4D97-AF65-F5344CB8AC3E}">
        <p14:creationId xmlns:p14="http://schemas.microsoft.com/office/powerpoint/2010/main" val="13335862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echtliche Hinweis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CFA8FE2-5FA4-4795-931D-91ADAC84E7D9}"/>
              </a:ext>
            </a:extLst>
          </p:cNvPr>
          <p:cNvGraphicFramePr>
            <a:graphicFrameLocks noChangeAspect="1"/>
          </p:cNvGraphicFramePr>
          <p:nvPr userDrawn="1">
            <p:custDataLst>
              <p:tags r:id="rId1"/>
            </p:custDataLst>
            <p:extLst>
              <p:ext uri="{D42A27DB-BD31-4B8C-83A1-F6EECF244321}">
                <p14:modId xmlns:p14="http://schemas.microsoft.com/office/powerpoint/2010/main" val="3016757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7" name="Objekt 6" hidden="1">
                        <a:extLst>
                          <a:ext uri="{FF2B5EF4-FFF2-40B4-BE49-F238E27FC236}">
                            <a16:creationId xmlns:a16="http://schemas.microsoft.com/office/drawing/2014/main" id="{0CFA8FE2-5FA4-4795-931D-91ADAC84E7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FAC5DF4-A3FA-404A-8EFA-A6D522FAB972}"/>
              </a:ext>
            </a:extLst>
          </p:cNvPr>
          <p:cNvSpPr>
            <a:spLocks noGrp="1"/>
          </p:cNvSpPr>
          <p:nvPr>
            <p:ph type="title" hasCustomPrompt="1"/>
          </p:nvPr>
        </p:nvSpPr>
        <p:spPr bwMode="invGray">
          <a:xfrm>
            <a:off x="707511" y="868560"/>
            <a:ext cx="7204589" cy="1138039"/>
          </a:xfrm>
          <a:prstGeom prst="rect">
            <a:avLst/>
          </a:prstGeom>
        </p:spPr>
        <p:txBody>
          <a:bodyPr vert="horz">
            <a:noAutofit/>
          </a:bodyPr>
          <a:lstStyle>
            <a:lvl1pPr>
              <a:defRPr sz="3200" b="0" i="0">
                <a:solidFill>
                  <a:schemeClr val="tx2"/>
                </a:solidFill>
                <a:latin typeface="TheSerifB W7 Bold" panose="020A0503050302020204" pitchFamily="18" charset="77"/>
              </a:defRPr>
            </a:lvl1pPr>
          </a:lstStyle>
          <a:p>
            <a:r>
              <a:rPr lang="de-DE" dirty="0"/>
              <a:t>Mastertitelformat bearbeiten</a:t>
            </a:r>
            <a:br>
              <a:rPr lang="de-DE" dirty="0"/>
            </a:br>
            <a:endParaRPr lang="de-DE" dirty="0"/>
          </a:p>
        </p:txBody>
      </p:sp>
      <p:sp>
        <p:nvSpPr>
          <p:cNvPr id="3" name="Foliennummernplatzhalter 5">
            <a:extLst>
              <a:ext uri="{FF2B5EF4-FFF2-40B4-BE49-F238E27FC236}">
                <a16:creationId xmlns:a16="http://schemas.microsoft.com/office/drawing/2014/main" id="{1DE964BB-865F-E519-0075-D8D70DE32C85}"/>
              </a:ext>
            </a:extLst>
          </p:cNvPr>
          <p:cNvSpPr>
            <a:spLocks noGrp="1"/>
          </p:cNvSpPr>
          <p:nvPr>
            <p:ph type="sldNum" sz="quarter" idx="4"/>
          </p:nvPr>
        </p:nvSpPr>
        <p:spPr>
          <a:xfrm>
            <a:off x="8747049" y="6078324"/>
            <a:ext cx="2743200" cy="234455"/>
          </a:xfrm>
          <a:prstGeom prst="rect">
            <a:avLst/>
          </a:prstGeom>
        </p:spPr>
        <p:txBody>
          <a:bodyPr/>
          <a:lstStyle>
            <a:lvl1pPr algn="r">
              <a:defRPr sz="1000" b="0" i="0">
                <a:solidFill>
                  <a:schemeClr val="accent6">
                    <a:lumMod val="20000"/>
                    <a:lumOff val="80000"/>
                  </a:schemeClr>
                </a:solidFill>
                <a:latin typeface="+mn-lt"/>
              </a:defRPr>
            </a:lvl1pPr>
          </a:lstStyle>
          <a:p>
            <a:fld id="{867F421F-A6CC-D64B-BF47-AD6360142D44}" type="slidenum">
              <a:rPr lang="de-DE" smtClean="0"/>
              <a:pPr/>
              <a:t>‹Nr.›</a:t>
            </a:fld>
            <a:endParaRPr lang="de-DE" dirty="0"/>
          </a:p>
        </p:txBody>
      </p:sp>
      <p:sp>
        <p:nvSpPr>
          <p:cNvPr id="30" name="Textplatzhalter 29">
            <a:extLst>
              <a:ext uri="{FF2B5EF4-FFF2-40B4-BE49-F238E27FC236}">
                <a16:creationId xmlns:a16="http://schemas.microsoft.com/office/drawing/2014/main" id="{956745E1-CBE2-E07E-D2FA-C8ED285CA880}"/>
              </a:ext>
            </a:extLst>
          </p:cNvPr>
          <p:cNvSpPr>
            <a:spLocks noGrp="1"/>
          </p:cNvSpPr>
          <p:nvPr>
            <p:ph type="body" sz="quarter" idx="10"/>
          </p:nvPr>
        </p:nvSpPr>
        <p:spPr>
          <a:xfrm>
            <a:off x="707511" y="2019299"/>
            <a:ext cx="9848850" cy="17145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8">
            <a:extLst>
              <a:ext uri="{FF2B5EF4-FFF2-40B4-BE49-F238E27FC236}">
                <a16:creationId xmlns:a16="http://schemas.microsoft.com/office/drawing/2014/main" id="{A58F4D78-58EF-1218-4584-561E4340A432}"/>
              </a:ext>
            </a:extLst>
          </p:cNvPr>
          <p:cNvSpPr>
            <a:spLocks noGrp="1"/>
          </p:cNvSpPr>
          <p:nvPr>
            <p:ph type="body" sz="quarter" idx="12" hasCustomPrompt="1"/>
          </p:nvPr>
        </p:nvSpPr>
        <p:spPr>
          <a:xfrm>
            <a:off x="695325" y="576461"/>
            <a:ext cx="5184775" cy="400050"/>
          </a:xfrm>
        </p:spPr>
        <p:txBody>
          <a:bodyPr>
            <a:normAutofit/>
          </a:bodyPr>
          <a:lstStyle>
            <a:lvl1pPr>
              <a:defRPr sz="1000">
                <a:solidFill>
                  <a:schemeClr val="tx1"/>
                </a:solidFill>
              </a:defRPr>
            </a:lvl1pPr>
          </a:lstStyle>
          <a:p>
            <a:pPr lvl="0"/>
            <a:r>
              <a:rPr lang="de-DE" dirty="0"/>
              <a:t>MASTERTEXTFORMAT BEARBEITEN</a:t>
            </a:r>
          </a:p>
        </p:txBody>
      </p:sp>
    </p:spTree>
    <p:extLst>
      <p:ext uri="{BB962C8B-B14F-4D97-AF65-F5344CB8AC3E}">
        <p14:creationId xmlns:p14="http://schemas.microsoft.com/office/powerpoint/2010/main" val="41469980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itat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platzhalter 12">
            <a:extLst>
              <a:ext uri="{FF2B5EF4-FFF2-40B4-BE49-F238E27FC236}">
                <a16:creationId xmlns:a16="http://schemas.microsoft.com/office/drawing/2014/main" id="{6E9CA69E-432E-CFFC-E25D-24B072243002}"/>
              </a:ext>
            </a:extLst>
          </p:cNvPr>
          <p:cNvSpPr>
            <a:spLocks noGrp="1"/>
          </p:cNvSpPr>
          <p:nvPr>
            <p:ph type="body" sz="quarter" idx="16" hasCustomPrompt="1"/>
          </p:nvPr>
        </p:nvSpPr>
        <p:spPr>
          <a:xfrm>
            <a:off x="1186680" y="5293233"/>
            <a:ext cx="5328655" cy="426048"/>
          </a:xfrm>
        </p:spPr>
        <p:txBody>
          <a:bodyPr>
            <a:normAutofit/>
          </a:bodyPr>
          <a:lstStyle>
            <a:lvl1pPr algn="l">
              <a:lnSpc>
                <a:spcPct val="120000"/>
              </a:lnSpc>
              <a:spcAft>
                <a:spcPts val="0"/>
              </a:spcAft>
              <a:defRPr sz="1600" b="0" i="0">
                <a:solidFill>
                  <a:schemeClr val="tx1"/>
                </a:solidFill>
                <a:latin typeface="+mn-lt"/>
              </a:defRPr>
            </a:lvl1pPr>
          </a:lstStyle>
          <a:p>
            <a:pPr marL="0" indent="0">
              <a:lnSpc>
                <a:spcPct val="114000"/>
              </a:lnSpc>
              <a:spcAft>
                <a:spcPts val="1200"/>
              </a:spcAft>
              <a:buNone/>
            </a:pPr>
            <a:r>
              <a:rPr lang="de-DE" dirty="0"/>
              <a:t>Der Vorstand der Wiener Privatbank</a:t>
            </a:r>
          </a:p>
        </p:txBody>
      </p:sp>
      <p:sp>
        <p:nvSpPr>
          <p:cNvPr id="4" name="Foliennummernplatzhalter 5">
            <a:extLst>
              <a:ext uri="{FF2B5EF4-FFF2-40B4-BE49-F238E27FC236}">
                <a16:creationId xmlns:a16="http://schemas.microsoft.com/office/drawing/2014/main" id="{A62239BF-DCCC-C732-45BA-7B44ECB1392A}"/>
              </a:ext>
            </a:extLst>
          </p:cNvPr>
          <p:cNvSpPr>
            <a:spLocks noGrp="1"/>
          </p:cNvSpPr>
          <p:nvPr>
            <p:ph type="sldNum" sz="quarter" idx="4"/>
          </p:nvPr>
        </p:nvSpPr>
        <p:spPr>
          <a:xfrm>
            <a:off x="8747049" y="6078324"/>
            <a:ext cx="2743200" cy="234455"/>
          </a:xfrm>
          <a:prstGeom prst="rect">
            <a:avLst/>
          </a:prstGeom>
        </p:spPr>
        <p:txBody>
          <a:bodyPr/>
          <a:lstStyle>
            <a:lvl1pPr algn="r">
              <a:defRPr sz="1000" b="0" i="0">
                <a:solidFill>
                  <a:schemeClr val="accent6">
                    <a:lumMod val="40000"/>
                    <a:lumOff val="60000"/>
                  </a:schemeClr>
                </a:solidFill>
                <a:latin typeface="+mn-lt"/>
              </a:defRPr>
            </a:lvl1pPr>
          </a:lstStyle>
          <a:p>
            <a:fld id="{867F421F-A6CC-D64B-BF47-AD6360142D44}" type="slidenum">
              <a:rPr lang="de-DE" smtClean="0"/>
              <a:pPr/>
              <a:t>‹Nr.›</a:t>
            </a:fld>
            <a:endParaRPr lang="de-DE" dirty="0"/>
          </a:p>
        </p:txBody>
      </p:sp>
      <p:sp>
        <p:nvSpPr>
          <p:cNvPr id="3" name="Textplatzhalter 2">
            <a:extLst>
              <a:ext uri="{FF2B5EF4-FFF2-40B4-BE49-F238E27FC236}">
                <a16:creationId xmlns:a16="http://schemas.microsoft.com/office/drawing/2014/main" id="{6C8531DE-F2FB-752B-7457-703E0C2EF69F}"/>
              </a:ext>
            </a:extLst>
          </p:cNvPr>
          <p:cNvSpPr>
            <a:spLocks noGrp="1"/>
          </p:cNvSpPr>
          <p:nvPr>
            <p:ph type="body" sz="quarter" idx="17" hasCustomPrompt="1"/>
          </p:nvPr>
        </p:nvSpPr>
        <p:spPr>
          <a:xfrm>
            <a:off x="523875" y="765175"/>
            <a:ext cx="8919383" cy="4114800"/>
          </a:xfrm>
        </p:spPr>
        <p:txBody>
          <a:bodyPr>
            <a:normAutofit/>
          </a:bodyPr>
          <a:lstStyle>
            <a:lvl1pPr>
              <a:lnSpc>
                <a:spcPct val="250000"/>
              </a:lnSpc>
              <a:defRPr sz="3200" b="0" i="0">
                <a:latin typeface="Whitney Book" pitchFamily="2" charset="0"/>
              </a:defRPr>
            </a:lvl1pPr>
          </a:lstStyle>
          <a:p>
            <a:pPr>
              <a:lnSpc>
                <a:spcPct val="120000"/>
              </a:lnSpc>
            </a:pPr>
            <a:r>
              <a:rPr lang="de-DE" dirty="0"/>
              <a:t>Was uns von anderen Privatbanken </a:t>
            </a:r>
            <a:br>
              <a:rPr lang="de-DE" dirty="0"/>
            </a:br>
            <a:r>
              <a:rPr lang="de-DE" dirty="0"/>
              <a:t>unterscheidet: Hochklassige, persönliche Beratung </a:t>
            </a:r>
            <a:br>
              <a:rPr lang="de-DE" dirty="0"/>
            </a:br>
            <a:r>
              <a:rPr lang="de-DE" dirty="0"/>
              <a:t>– aber ohne abschreckend-elitäre Aura.</a:t>
            </a:r>
          </a:p>
        </p:txBody>
      </p:sp>
    </p:spTree>
    <p:extLst>
      <p:ext uri="{BB962C8B-B14F-4D97-AF65-F5344CB8AC3E}">
        <p14:creationId xmlns:p14="http://schemas.microsoft.com/office/powerpoint/2010/main" val="24708133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85DA6289-6D84-88E0-FA01-D8629C321F14}"/>
              </a:ext>
            </a:extLst>
          </p:cNvPr>
          <p:cNvSpPr>
            <a:spLocks noGrp="1"/>
          </p:cNvSpPr>
          <p:nvPr>
            <p:ph type="sldNum" sz="quarter" idx="4"/>
          </p:nvPr>
        </p:nvSpPr>
        <p:spPr>
          <a:xfrm>
            <a:off x="8747049" y="6078324"/>
            <a:ext cx="2743200" cy="234455"/>
          </a:xfrm>
          <a:prstGeom prst="rect">
            <a:avLst/>
          </a:prstGeom>
        </p:spPr>
        <p:txBody>
          <a:bodyPr/>
          <a:lstStyle>
            <a:lvl1pPr algn="r">
              <a:defRPr sz="1000" b="0" i="0">
                <a:solidFill>
                  <a:schemeClr val="accent5">
                    <a:lumMod val="60000"/>
                    <a:lumOff val="40000"/>
                  </a:schemeClr>
                </a:solidFill>
                <a:latin typeface="+mn-lt"/>
              </a:defRPr>
            </a:lvl1pPr>
          </a:lstStyle>
          <a:p>
            <a:fld id="{867F421F-A6CC-D64B-BF47-AD6360142D44}" type="slidenum">
              <a:rPr lang="de-DE" smtClean="0"/>
              <a:pPr/>
              <a:t>‹Nr.›</a:t>
            </a:fld>
            <a:endParaRPr lang="de-DE" dirty="0"/>
          </a:p>
        </p:txBody>
      </p:sp>
    </p:spTree>
    <p:extLst>
      <p:ext uri="{BB962C8B-B14F-4D97-AF65-F5344CB8AC3E}">
        <p14:creationId xmlns:p14="http://schemas.microsoft.com/office/powerpoint/2010/main" val="255373817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l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01E714C-BC7B-C13F-F361-2C8C8B8B4749}"/>
              </a:ext>
            </a:extLst>
          </p:cNvPr>
          <p:cNvSpPr>
            <a:spLocks noGrp="1"/>
          </p:cNvSpPr>
          <p:nvPr>
            <p:ph type="body" sz="quarter" idx="10"/>
          </p:nvPr>
        </p:nvSpPr>
        <p:spPr>
          <a:xfrm>
            <a:off x="7629525" y="4229100"/>
            <a:ext cx="3571875" cy="1857375"/>
          </a:xfrm>
        </p:spPr>
        <p:txBody>
          <a:bodyPr/>
          <a:lstStyle>
            <a:lvl1pPr algn="r">
              <a:defRPr>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27176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a:extLst>
              <a:ext uri="{FF2B5EF4-FFF2-40B4-BE49-F238E27FC236}">
                <a16:creationId xmlns:a16="http://schemas.microsoft.com/office/drawing/2014/main" id="{1C67191E-218B-4995-BBFF-2D8FD4AA5FCD}"/>
              </a:ext>
            </a:extLst>
          </p:cNvPr>
          <p:cNvGraphicFramePr>
            <a:graphicFrameLocks noChangeAspect="1"/>
          </p:cNvGraphicFramePr>
          <p:nvPr userDrawn="1">
            <p:custDataLst>
              <p:tags r:id="rId8"/>
            </p:custDataLst>
            <p:extLst>
              <p:ext uri="{D42A27DB-BD31-4B8C-83A1-F6EECF244321}">
                <p14:modId xmlns:p14="http://schemas.microsoft.com/office/powerpoint/2010/main" val="3842988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 imgW="344" imgH="345" progId="TCLayout.ActiveDocument.1">
                  <p:embed/>
                </p:oleObj>
              </mc:Choice>
              <mc:Fallback>
                <p:oleObj name="think-cell Folie" r:id="rId9" imgW="344" imgH="345" progId="TCLayout.ActiveDocument.1">
                  <p:embed/>
                  <p:pic>
                    <p:nvPicPr>
                      <p:cNvPr id="8" name="Objekt 7">
                        <a:extLst>
                          <a:ext uri="{FF2B5EF4-FFF2-40B4-BE49-F238E27FC236}">
                            <a16:creationId xmlns:a16="http://schemas.microsoft.com/office/drawing/2014/main" id="{1C67191E-218B-4995-BBFF-2D8FD4AA5FC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3" name="Textplatzhalter 12">
            <a:extLst>
              <a:ext uri="{FF2B5EF4-FFF2-40B4-BE49-F238E27FC236}">
                <a16:creationId xmlns:a16="http://schemas.microsoft.com/office/drawing/2014/main" id="{0FF0D432-C79B-00B2-7B3B-629A582EA45A}"/>
              </a:ext>
            </a:extLst>
          </p:cNvPr>
          <p:cNvSpPr>
            <a:spLocks noGrp="1"/>
          </p:cNvSpPr>
          <p:nvPr>
            <p:ph type="body" idx="1"/>
          </p:nvPr>
        </p:nvSpPr>
        <p:spPr>
          <a:xfrm>
            <a:off x="708025" y="2260950"/>
            <a:ext cx="10515600" cy="354442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oliennummernplatzhalter 5">
            <a:extLst>
              <a:ext uri="{FF2B5EF4-FFF2-40B4-BE49-F238E27FC236}">
                <a16:creationId xmlns:a16="http://schemas.microsoft.com/office/drawing/2014/main" id="{8E00947B-843D-621E-9267-498CFD2FD7DE}"/>
              </a:ext>
            </a:extLst>
          </p:cNvPr>
          <p:cNvSpPr>
            <a:spLocks noGrp="1"/>
          </p:cNvSpPr>
          <p:nvPr>
            <p:ph type="sldNum" sz="quarter" idx="4"/>
          </p:nvPr>
        </p:nvSpPr>
        <p:spPr>
          <a:xfrm>
            <a:off x="8747049" y="6078324"/>
            <a:ext cx="2743200" cy="234455"/>
          </a:xfrm>
          <a:prstGeom prst="rect">
            <a:avLst/>
          </a:prstGeom>
        </p:spPr>
        <p:txBody>
          <a:bodyPr/>
          <a:lstStyle>
            <a:lvl1pPr algn="r">
              <a:defRPr sz="1000" b="0" i="0">
                <a:solidFill>
                  <a:schemeClr val="accent6">
                    <a:lumMod val="40000"/>
                    <a:lumOff val="60000"/>
                  </a:schemeClr>
                </a:solidFill>
                <a:latin typeface="+mn-lt"/>
              </a:defRPr>
            </a:lvl1pPr>
          </a:lstStyle>
          <a:p>
            <a:fld id="{867F421F-A6CC-D64B-BF47-AD6360142D44}" type="slidenum">
              <a:rPr lang="de-DE" smtClean="0"/>
              <a:pPr/>
              <a:t>‹Nr.›</a:t>
            </a:fld>
            <a:endParaRPr lang="de-DE" dirty="0"/>
          </a:p>
        </p:txBody>
      </p:sp>
    </p:spTree>
    <p:extLst>
      <p:ext uri="{BB962C8B-B14F-4D97-AF65-F5344CB8AC3E}">
        <p14:creationId xmlns:p14="http://schemas.microsoft.com/office/powerpoint/2010/main" val="2225732363"/>
      </p:ext>
    </p:extLst>
  </p:cSld>
  <p:clrMap bg1="lt1" tx1="dk1" bg2="lt2" tx2="dk2" accent1="accent1" accent2="accent2" accent3="accent3" accent4="accent4" accent5="accent5" accent6="accent6" hlink="hlink" folHlink="folHlink"/>
  <p:sldLayoutIdLst>
    <p:sldLayoutId id="2147483650" r:id="rId1"/>
    <p:sldLayoutId id="2147483664" r:id="rId2"/>
    <p:sldLayoutId id="2147483656" r:id="rId3"/>
    <p:sldLayoutId id="2147483662" r:id="rId4"/>
    <p:sldLayoutId id="2147483665" r:id="rId5"/>
    <p:sldLayoutId id="2147483666" r:id="rId6"/>
  </p:sldLayoutIdLst>
  <p:hf hdr="0" ftr="0" dt="0"/>
  <p:txStyles>
    <p:titleStyle>
      <a:lvl1pPr algn="l" defTabSz="914400" rtl="0" eaLnBrk="1" latinLnBrk="0" hangingPunct="1">
        <a:lnSpc>
          <a:spcPct val="100000"/>
        </a:lnSpc>
        <a:spcBef>
          <a:spcPct val="0"/>
        </a:spcBef>
        <a:buNone/>
        <a:defRPr sz="3600" b="0" i="1" kern="1200">
          <a:solidFill>
            <a:schemeClr val="accent1"/>
          </a:solidFill>
          <a:latin typeface="TheSerif 5-Regular" panose="02000503050000020004" pitchFamily="2" charset="0"/>
          <a:ea typeface="+mj-ea"/>
          <a:cs typeface="+mj-cs"/>
        </a:defRPr>
      </a:lvl1pPr>
    </p:titleStyle>
    <p:body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368" userDrawn="1">
          <p15:clr>
            <a:srgbClr val="F26B43"/>
          </p15:clr>
        </p15:guide>
        <p15:guide id="3" pos="7242" userDrawn="1">
          <p15:clr>
            <a:srgbClr val="F26B43"/>
          </p15:clr>
        </p15:guide>
        <p15:guide id="4" orient="horz" pos="3974" userDrawn="1">
          <p15:clr>
            <a:srgbClr val="F26B43"/>
          </p15:clr>
        </p15:guide>
        <p15:guide id="5" orient="horz" pos="73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6.png"/><Relationship Id="rId7" Type="http://schemas.openxmlformats.org/officeDocument/2006/relationships/hyperlink" Target="https://www.linkedin.com/company/wiener-privatbank-se-wpb-/"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hyperlink" Target="https://www.youtube.com/channel/UCKlbWwp7wKdX8oF8d-Aghxg" TargetMode="External"/><Relationship Id="rId4" Type="http://schemas.openxmlformats.org/officeDocument/2006/relationships/hyperlink" Target="mailto:office@wienerprivatban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52BCF-9ABE-AD9D-DF50-F8BEF2EEDF5E}"/>
              </a:ext>
            </a:extLst>
          </p:cNvPr>
          <p:cNvSpPr>
            <a:spLocks noGrp="1"/>
          </p:cNvSpPr>
          <p:nvPr>
            <p:ph type="title"/>
          </p:nvPr>
        </p:nvSpPr>
        <p:spPr>
          <a:xfrm>
            <a:off x="695325" y="1842403"/>
            <a:ext cx="10896573" cy="2270490"/>
          </a:xfrm>
        </p:spPr>
        <p:txBody>
          <a:bodyPr/>
          <a:lstStyle/>
          <a:p>
            <a:r>
              <a:rPr lang="de-DE" dirty="0"/>
              <a:t>Wiener </a:t>
            </a:r>
            <a:br>
              <a:rPr lang="de-DE" dirty="0"/>
            </a:br>
            <a:r>
              <a:rPr lang="de-DE" dirty="0"/>
              <a:t>Privatbank SE</a:t>
            </a:r>
          </a:p>
        </p:txBody>
      </p:sp>
      <p:sp>
        <p:nvSpPr>
          <p:cNvPr id="3" name="Textplatzhalter 2">
            <a:extLst>
              <a:ext uri="{FF2B5EF4-FFF2-40B4-BE49-F238E27FC236}">
                <a16:creationId xmlns:a16="http://schemas.microsoft.com/office/drawing/2014/main" id="{63C9CF08-82C4-0D6E-C347-EBD2F36F4FFD}"/>
              </a:ext>
            </a:extLst>
          </p:cNvPr>
          <p:cNvSpPr>
            <a:spLocks noGrp="1"/>
          </p:cNvSpPr>
          <p:nvPr>
            <p:ph type="body" sz="quarter" idx="10"/>
          </p:nvPr>
        </p:nvSpPr>
        <p:spPr>
          <a:xfrm>
            <a:off x="3579510" y="4397012"/>
            <a:ext cx="8012388" cy="655573"/>
          </a:xfrm>
        </p:spPr>
        <p:txBody>
          <a:bodyPr/>
          <a:lstStyle/>
          <a:p>
            <a:r>
              <a:rPr lang="de-DE" dirty="0"/>
              <a:t>Company </a:t>
            </a:r>
            <a:r>
              <a:rPr lang="de-DE" dirty="0" err="1"/>
              <a:t>presentation</a:t>
            </a:r>
            <a:r>
              <a:rPr lang="de-DE" dirty="0"/>
              <a:t> 2026</a:t>
            </a:r>
          </a:p>
          <a:p>
            <a:endParaRPr lang="de-DE" dirty="0"/>
          </a:p>
          <a:p>
            <a:endParaRPr lang="de-DE" dirty="0"/>
          </a:p>
        </p:txBody>
      </p:sp>
    </p:spTree>
    <p:extLst>
      <p:ext uri="{BB962C8B-B14F-4D97-AF65-F5344CB8AC3E}">
        <p14:creationId xmlns:p14="http://schemas.microsoft.com/office/powerpoint/2010/main" val="1421563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ED3EF8D-C543-E59E-DE08-C435E1D67563}"/>
              </a:ext>
            </a:extLst>
          </p:cNvPr>
          <p:cNvSpPr/>
          <p:nvPr/>
        </p:nvSpPr>
        <p:spPr>
          <a:xfrm>
            <a:off x="695325" y="1774463"/>
            <a:ext cx="10801350" cy="1049453"/>
          </a:xfrm>
          <a:prstGeom prst="rect">
            <a:avLst/>
          </a:prstGeom>
          <a:solidFill>
            <a:schemeClr val="bg1"/>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rgbClr val="C2E1E5"/>
              </a:solidFill>
            </a:endParaRPr>
          </a:p>
        </p:txBody>
      </p:sp>
      <p:sp>
        <p:nvSpPr>
          <p:cNvPr id="33" name="Rechteck 32">
            <a:extLst>
              <a:ext uri="{FF2B5EF4-FFF2-40B4-BE49-F238E27FC236}">
                <a16:creationId xmlns:a16="http://schemas.microsoft.com/office/drawing/2014/main" id="{976BB700-FDD6-C546-B03E-C37BCAFDB057}"/>
              </a:ext>
            </a:extLst>
          </p:cNvPr>
          <p:cNvSpPr/>
          <p:nvPr/>
        </p:nvSpPr>
        <p:spPr>
          <a:xfrm>
            <a:off x="6093669" y="2812159"/>
            <a:ext cx="5400000" cy="3013256"/>
          </a:xfrm>
          <a:prstGeom prst="rect">
            <a:avLst/>
          </a:prstGeom>
          <a:solidFill>
            <a:schemeClr val="bg1"/>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32" name="Rechteck 31">
            <a:extLst>
              <a:ext uri="{FF2B5EF4-FFF2-40B4-BE49-F238E27FC236}">
                <a16:creationId xmlns:a16="http://schemas.microsoft.com/office/drawing/2014/main" id="{4123FC35-F14B-EA78-6F32-39EB8B8D6D65}"/>
              </a:ext>
            </a:extLst>
          </p:cNvPr>
          <p:cNvSpPr/>
          <p:nvPr/>
        </p:nvSpPr>
        <p:spPr>
          <a:xfrm>
            <a:off x="695325" y="2812159"/>
            <a:ext cx="5400000" cy="3013256"/>
          </a:xfrm>
          <a:prstGeom prst="rect">
            <a:avLst/>
          </a:prstGeom>
          <a:solidFill>
            <a:schemeClr val="bg1"/>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2" name="Titel 1">
            <a:extLst>
              <a:ext uri="{FF2B5EF4-FFF2-40B4-BE49-F238E27FC236}">
                <a16:creationId xmlns:a16="http://schemas.microsoft.com/office/drawing/2014/main" id="{7AE80870-2244-D3CF-7410-D8C446A342C0}"/>
              </a:ext>
            </a:extLst>
          </p:cNvPr>
          <p:cNvSpPr>
            <a:spLocks noGrp="1"/>
          </p:cNvSpPr>
          <p:nvPr>
            <p:ph type="title"/>
          </p:nvPr>
        </p:nvSpPr>
        <p:spPr>
          <a:xfrm>
            <a:off x="707511" y="868561"/>
            <a:ext cx="7204589" cy="560794"/>
          </a:xfrm>
          <a:prstGeom prst="rect">
            <a:avLst/>
          </a:prstGeom>
        </p:spPr>
        <p:txBody>
          <a:bodyPr/>
          <a:lstStyle/>
          <a:p>
            <a:r>
              <a:rPr lang="de-DE" dirty="0">
                <a:solidFill>
                  <a:schemeClr val="accent1"/>
                </a:solidFill>
                <a:latin typeface="+mj-lt"/>
              </a:rPr>
              <a:t>Wiener Privatbank Group</a:t>
            </a:r>
          </a:p>
        </p:txBody>
      </p:sp>
      <p:sp>
        <p:nvSpPr>
          <p:cNvPr id="8" name="Foliennummernplatzhalter 7">
            <a:extLst>
              <a:ext uri="{FF2B5EF4-FFF2-40B4-BE49-F238E27FC236}">
                <a16:creationId xmlns:a16="http://schemas.microsoft.com/office/drawing/2014/main" id="{8EA029D5-B82E-9B6D-AD0E-8E32BB0154EE}"/>
              </a:ext>
            </a:extLst>
          </p:cNvPr>
          <p:cNvSpPr>
            <a:spLocks noGrp="1"/>
          </p:cNvSpPr>
          <p:nvPr>
            <p:ph type="sldNum" sz="quarter" idx="4"/>
          </p:nvPr>
        </p:nvSpPr>
        <p:spPr/>
        <p:txBody>
          <a:bodyPr/>
          <a:lstStyle/>
          <a:p>
            <a:fld id="{867F421F-A6CC-D64B-BF47-AD6360142D44}" type="slidenum">
              <a:rPr lang="de-DE" smtClean="0"/>
              <a:pPr/>
              <a:t>10</a:t>
            </a:fld>
            <a:endParaRPr lang="de-DE" dirty="0"/>
          </a:p>
        </p:txBody>
      </p:sp>
      <p:sp>
        <p:nvSpPr>
          <p:cNvPr id="38" name="Textplatzhalter 37">
            <a:extLst>
              <a:ext uri="{FF2B5EF4-FFF2-40B4-BE49-F238E27FC236}">
                <a16:creationId xmlns:a16="http://schemas.microsoft.com/office/drawing/2014/main" id="{DE368FC4-C1F4-14CD-A47D-CD020DC4942F}"/>
              </a:ext>
            </a:extLst>
          </p:cNvPr>
          <p:cNvSpPr>
            <a:spLocks noGrp="1"/>
          </p:cNvSpPr>
          <p:nvPr>
            <p:ph type="body" sz="quarter" idx="12"/>
          </p:nvPr>
        </p:nvSpPr>
        <p:spPr/>
        <p:txBody>
          <a:bodyPr/>
          <a:lstStyle/>
          <a:p>
            <a:r>
              <a:rPr lang="de-DE" dirty="0"/>
              <a:t>EVERYTHING UNDER ONE ROOF </a:t>
            </a:r>
          </a:p>
        </p:txBody>
      </p:sp>
      <p:pic>
        <p:nvPicPr>
          <p:cNvPr id="5" name="Grafik 4">
            <a:extLst>
              <a:ext uri="{FF2B5EF4-FFF2-40B4-BE49-F238E27FC236}">
                <a16:creationId xmlns:a16="http://schemas.microsoft.com/office/drawing/2014/main" id="{EAC34A5D-9623-F458-E7EB-B1675859556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92087" y="3395128"/>
            <a:ext cx="2006476" cy="363590"/>
          </a:xfrm>
          <a:prstGeom prst="rect">
            <a:avLst/>
          </a:prstGeom>
        </p:spPr>
      </p:pic>
      <p:sp>
        <p:nvSpPr>
          <p:cNvPr id="6" name="Textplatzhalter 9">
            <a:extLst>
              <a:ext uri="{FF2B5EF4-FFF2-40B4-BE49-F238E27FC236}">
                <a16:creationId xmlns:a16="http://schemas.microsoft.com/office/drawing/2014/main" id="{2CDEE18F-3A7F-7F87-EA0A-A10383E5B664}"/>
              </a:ext>
            </a:extLst>
          </p:cNvPr>
          <p:cNvSpPr txBox="1">
            <a:spLocks/>
          </p:cNvSpPr>
          <p:nvPr/>
        </p:nvSpPr>
        <p:spPr>
          <a:xfrm>
            <a:off x="692319" y="4153686"/>
            <a:ext cx="5398344" cy="1088760"/>
          </a:xfrm>
          <a:prstGeom prst="rect">
            <a:avLst/>
          </a:prstGeom>
        </p:spPr>
        <p:txBody>
          <a:bodyPr anchor="t" anchorCtr="0">
            <a:noAutofit/>
          </a:bodyPr>
          <a:lstStyle>
            <a:lvl1pPr marL="0" indent="0" algn="l" defTabSz="914400" rtl="0" eaLnBrk="1" latinLnBrk="0" hangingPunct="1">
              <a:lnSpc>
                <a:spcPct val="100000"/>
              </a:lnSpc>
              <a:spcBef>
                <a:spcPts val="600"/>
              </a:spcBef>
              <a:buClr>
                <a:schemeClr val="tx2"/>
              </a:buClr>
              <a:buFont typeface="Wingdings" panose="05000000000000000000" pitchFamily="2" charset="2"/>
              <a:buNone/>
              <a:defRPr sz="1200" b="1"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1200"/>
              </a:spcBef>
            </a:pPr>
            <a:r>
              <a:rPr lang="de-AT" sz="1600" dirty="0">
                <a:solidFill>
                  <a:schemeClr val="accent1"/>
                </a:solidFill>
                <a:latin typeface="Whitney Bold" pitchFamily="2" charset="0"/>
              </a:rPr>
              <a:t>Matejka &amp; Partner Asset Management GmbH</a:t>
            </a:r>
          </a:p>
          <a:p>
            <a:pPr algn="ctr">
              <a:lnSpc>
                <a:spcPct val="120000"/>
              </a:lnSpc>
            </a:pPr>
            <a:r>
              <a:rPr lang="en-GB" b="0" dirty="0"/>
              <a:t>Capital market expert with a focus on asset and wealth management</a:t>
            </a:r>
            <a:endParaRPr lang="de-AT" b="0" dirty="0">
              <a:solidFill>
                <a:schemeClr val="accent1"/>
              </a:solidFill>
            </a:endParaRPr>
          </a:p>
        </p:txBody>
      </p:sp>
      <p:sp>
        <p:nvSpPr>
          <p:cNvPr id="7" name="Textplatzhalter 9">
            <a:extLst>
              <a:ext uri="{FF2B5EF4-FFF2-40B4-BE49-F238E27FC236}">
                <a16:creationId xmlns:a16="http://schemas.microsoft.com/office/drawing/2014/main" id="{1EE7920D-3D75-197A-FBC2-59E0F2898103}"/>
              </a:ext>
            </a:extLst>
          </p:cNvPr>
          <p:cNvSpPr txBox="1">
            <a:spLocks/>
          </p:cNvSpPr>
          <p:nvPr/>
        </p:nvSpPr>
        <p:spPr>
          <a:xfrm>
            <a:off x="6098331" y="3938125"/>
            <a:ext cx="5390676" cy="1088760"/>
          </a:xfrm>
          <a:prstGeom prst="rect">
            <a:avLst/>
          </a:prstGeom>
        </p:spPr>
        <p:txBody>
          <a:bodyPr anchor="t" anchorCtr="0">
            <a:noAutofit/>
          </a:bodyPr>
          <a:lstStyle>
            <a:lvl1pPr marL="0" indent="0" algn="l" defTabSz="914400" rtl="0" eaLnBrk="1" latinLnBrk="0" hangingPunct="1">
              <a:lnSpc>
                <a:spcPct val="100000"/>
              </a:lnSpc>
              <a:spcBef>
                <a:spcPts val="600"/>
              </a:spcBef>
              <a:buClr>
                <a:schemeClr val="tx2"/>
              </a:buClr>
              <a:buFont typeface="Wingdings" panose="05000000000000000000" pitchFamily="2" charset="2"/>
              <a:buNone/>
              <a:defRPr sz="1200" b="1"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de-AT" sz="1600" dirty="0">
                <a:solidFill>
                  <a:schemeClr val="accent1"/>
                </a:solidFill>
                <a:latin typeface="Whitney Bold" pitchFamily="2" charset="0"/>
              </a:rPr>
              <a:t>Wiener Stadthäuser Alpha GmbH &amp; </a:t>
            </a:r>
            <a:br>
              <a:rPr lang="de-AT" sz="1600" dirty="0">
                <a:solidFill>
                  <a:schemeClr val="accent1"/>
                </a:solidFill>
                <a:latin typeface="Whitney Bold" pitchFamily="2" charset="0"/>
              </a:rPr>
            </a:br>
            <a:r>
              <a:rPr lang="de-AT" sz="1600" dirty="0">
                <a:solidFill>
                  <a:schemeClr val="accent1"/>
                </a:solidFill>
                <a:latin typeface="Whitney Bold" pitchFamily="2" charset="0"/>
              </a:rPr>
              <a:t>Wiener Stadthäuser </a:t>
            </a:r>
            <a:r>
              <a:rPr lang="de-AT" sz="1600" dirty="0" err="1">
                <a:solidFill>
                  <a:schemeClr val="accent1"/>
                </a:solidFill>
                <a:latin typeface="Whitney Bold" pitchFamily="2" charset="0"/>
              </a:rPr>
              <a:t>One</a:t>
            </a:r>
            <a:r>
              <a:rPr lang="de-AT" sz="1600" dirty="0">
                <a:solidFill>
                  <a:schemeClr val="accent1"/>
                </a:solidFill>
                <a:latin typeface="Whitney Bold" pitchFamily="2" charset="0"/>
              </a:rPr>
              <a:t> Immobilien GmbH </a:t>
            </a:r>
          </a:p>
          <a:p>
            <a:pPr algn="ctr">
              <a:lnSpc>
                <a:spcPct val="120000"/>
              </a:lnSpc>
            </a:pPr>
            <a:r>
              <a:rPr lang="en-GB" b="0" dirty="0"/>
              <a:t>Buy, develop &amp; sell real estate portfolio</a:t>
            </a:r>
            <a:endParaRPr lang="de-AT" dirty="0">
              <a:solidFill>
                <a:schemeClr val="accent1"/>
              </a:solidFill>
              <a:latin typeface="Whitney Bold" pitchFamily="2" charset="0"/>
            </a:endParaRPr>
          </a:p>
        </p:txBody>
      </p:sp>
      <p:pic>
        <p:nvPicPr>
          <p:cNvPr id="9" name="Grafik 8">
            <a:extLst>
              <a:ext uri="{FF2B5EF4-FFF2-40B4-BE49-F238E27FC236}">
                <a16:creationId xmlns:a16="http://schemas.microsoft.com/office/drawing/2014/main" id="{B8D52F78-A564-0503-1411-41E5A2D31F17}"/>
              </a:ext>
            </a:extLst>
          </p:cNvPr>
          <p:cNvPicPr>
            <a:picLocks noChangeAspect="1"/>
          </p:cNvPicPr>
          <p:nvPr/>
        </p:nvPicPr>
        <p:blipFill>
          <a:blip r:embed="rId5"/>
          <a:stretch>
            <a:fillRect/>
          </a:stretch>
        </p:blipFill>
        <p:spPr>
          <a:xfrm>
            <a:off x="8516277" y="3238362"/>
            <a:ext cx="554784" cy="554784"/>
          </a:xfrm>
          <a:prstGeom prst="rect">
            <a:avLst/>
          </a:prstGeom>
        </p:spPr>
      </p:pic>
      <p:grpSp>
        <p:nvGrpSpPr>
          <p:cNvPr id="10" name="Gruppieren 9">
            <a:extLst>
              <a:ext uri="{FF2B5EF4-FFF2-40B4-BE49-F238E27FC236}">
                <a16:creationId xmlns:a16="http://schemas.microsoft.com/office/drawing/2014/main" id="{477423FC-5FF2-F83F-C645-4AB46675B703}"/>
              </a:ext>
            </a:extLst>
          </p:cNvPr>
          <p:cNvGrpSpPr>
            <a:grpSpLocks noChangeAspect="1"/>
          </p:cNvGrpSpPr>
          <p:nvPr/>
        </p:nvGrpSpPr>
        <p:grpSpPr>
          <a:xfrm>
            <a:off x="4050164" y="2173189"/>
            <a:ext cx="4091672" cy="252000"/>
            <a:chOff x="407988" y="6443791"/>
            <a:chExt cx="1544637" cy="95132"/>
          </a:xfrm>
          <a:solidFill>
            <a:schemeClr val="accent1"/>
          </a:solidFill>
        </p:grpSpPr>
        <p:grpSp>
          <p:nvGrpSpPr>
            <p:cNvPr id="11" name="Grafik 22">
              <a:extLst>
                <a:ext uri="{FF2B5EF4-FFF2-40B4-BE49-F238E27FC236}">
                  <a16:creationId xmlns:a16="http://schemas.microsoft.com/office/drawing/2014/main" id="{662430A9-EB5E-B168-9A6B-A148779ABEB4}"/>
                </a:ext>
              </a:extLst>
            </p:cNvPr>
            <p:cNvGrpSpPr/>
            <p:nvPr/>
          </p:nvGrpSpPr>
          <p:grpSpPr>
            <a:xfrm>
              <a:off x="407988" y="6443818"/>
              <a:ext cx="144178" cy="95079"/>
              <a:chOff x="5400675" y="3076575"/>
              <a:chExt cx="259842" cy="171354"/>
            </a:xfrm>
            <a:grpFill/>
          </p:grpSpPr>
          <p:sp>
            <p:nvSpPr>
              <p:cNvPr id="30" name="Freihandform: Form 3304">
                <a:extLst>
                  <a:ext uri="{FF2B5EF4-FFF2-40B4-BE49-F238E27FC236}">
                    <a16:creationId xmlns:a16="http://schemas.microsoft.com/office/drawing/2014/main" id="{CE047436-826A-9838-A3C8-C8F8C5D22502}"/>
                  </a:ext>
                </a:extLst>
              </p:cNvPr>
              <p:cNvSpPr/>
              <p:nvPr/>
            </p:nvSpPr>
            <p:spPr>
              <a:xfrm>
                <a:off x="5481732" y="3150203"/>
                <a:ext cx="97631" cy="97726"/>
              </a:xfrm>
              <a:custGeom>
                <a:avLst/>
                <a:gdLst>
                  <a:gd name="connsiteX0" fmla="*/ 0 w 97631"/>
                  <a:gd name="connsiteY0" fmla="*/ 0 h 97726"/>
                  <a:gd name="connsiteX1" fmla="*/ 97631 w 97631"/>
                  <a:gd name="connsiteY1" fmla="*/ 0 h 97726"/>
                  <a:gd name="connsiteX2" fmla="*/ 97631 w 97631"/>
                  <a:gd name="connsiteY2" fmla="*/ 97727 h 97726"/>
                  <a:gd name="connsiteX3" fmla="*/ 0 w 97631"/>
                  <a:gd name="connsiteY3" fmla="*/ 97727 h 97726"/>
                </a:gdLst>
                <a:ahLst/>
                <a:cxnLst>
                  <a:cxn ang="0">
                    <a:pos x="connsiteX0" y="connsiteY0"/>
                  </a:cxn>
                  <a:cxn ang="0">
                    <a:pos x="connsiteX1" y="connsiteY1"/>
                  </a:cxn>
                  <a:cxn ang="0">
                    <a:pos x="connsiteX2" y="connsiteY2"/>
                  </a:cxn>
                  <a:cxn ang="0">
                    <a:pos x="connsiteX3" y="connsiteY3"/>
                  </a:cxn>
                </a:cxnLst>
                <a:rect l="l" t="t" r="r" b="b"/>
                <a:pathLst>
                  <a:path w="97631" h="97726">
                    <a:moveTo>
                      <a:pt x="0" y="0"/>
                    </a:moveTo>
                    <a:lnTo>
                      <a:pt x="97631" y="0"/>
                    </a:lnTo>
                    <a:lnTo>
                      <a:pt x="97631" y="97727"/>
                    </a:lnTo>
                    <a:lnTo>
                      <a:pt x="0" y="97727"/>
                    </a:lnTo>
                    <a:close/>
                  </a:path>
                </a:pathLst>
              </a:custGeom>
              <a:grpFill/>
              <a:ln w="9525" cap="flat">
                <a:noFill/>
                <a:prstDash val="solid"/>
                <a:miter/>
              </a:ln>
            </p:spPr>
            <p:txBody>
              <a:bodyPr rtlCol="0" anchor="ctr"/>
              <a:lstStyle/>
              <a:p>
                <a:endParaRPr lang="en-US"/>
              </a:p>
            </p:txBody>
          </p:sp>
          <p:sp>
            <p:nvSpPr>
              <p:cNvPr id="31" name="Freihandform: Form 3305">
                <a:extLst>
                  <a:ext uri="{FF2B5EF4-FFF2-40B4-BE49-F238E27FC236}">
                    <a16:creationId xmlns:a16="http://schemas.microsoft.com/office/drawing/2014/main" id="{DDF5DA42-2A40-4501-B77F-0F7588CB112C}"/>
                  </a:ext>
                </a:extLst>
              </p:cNvPr>
              <p:cNvSpPr/>
              <p:nvPr/>
            </p:nvSpPr>
            <p:spPr>
              <a:xfrm>
                <a:off x="5400675" y="3076575"/>
                <a:ext cx="259842" cy="171354"/>
              </a:xfrm>
              <a:custGeom>
                <a:avLst/>
                <a:gdLst>
                  <a:gd name="connsiteX0" fmla="*/ 0 w 259842"/>
                  <a:gd name="connsiteY0" fmla="*/ 0 h 171354"/>
                  <a:gd name="connsiteX1" fmla="*/ 0 w 259842"/>
                  <a:gd name="connsiteY1" fmla="*/ 171355 h 171354"/>
                  <a:gd name="connsiteX2" fmla="*/ 62389 w 259842"/>
                  <a:gd name="connsiteY2" fmla="*/ 171355 h 171354"/>
                  <a:gd name="connsiteX3" fmla="*/ 62389 w 259842"/>
                  <a:gd name="connsiteY3" fmla="*/ 54864 h 171354"/>
                  <a:gd name="connsiteX4" fmla="*/ 197453 w 259842"/>
                  <a:gd name="connsiteY4" fmla="*/ 54864 h 171354"/>
                  <a:gd name="connsiteX5" fmla="*/ 197453 w 259842"/>
                  <a:gd name="connsiteY5" fmla="*/ 171355 h 171354"/>
                  <a:gd name="connsiteX6" fmla="*/ 259842 w 259842"/>
                  <a:gd name="connsiteY6" fmla="*/ 171355 h 171354"/>
                  <a:gd name="connsiteX7" fmla="*/ 259842 w 259842"/>
                  <a:gd name="connsiteY7" fmla="*/ 0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842" h="171354">
                    <a:moveTo>
                      <a:pt x="0" y="0"/>
                    </a:moveTo>
                    <a:lnTo>
                      <a:pt x="0" y="171355"/>
                    </a:lnTo>
                    <a:lnTo>
                      <a:pt x="62389" y="171355"/>
                    </a:lnTo>
                    <a:lnTo>
                      <a:pt x="62389" y="54864"/>
                    </a:lnTo>
                    <a:lnTo>
                      <a:pt x="197453" y="54864"/>
                    </a:lnTo>
                    <a:lnTo>
                      <a:pt x="197453" y="171355"/>
                    </a:lnTo>
                    <a:lnTo>
                      <a:pt x="259842" y="171355"/>
                    </a:lnTo>
                    <a:lnTo>
                      <a:pt x="259842" y="0"/>
                    </a:lnTo>
                    <a:close/>
                  </a:path>
                </a:pathLst>
              </a:custGeom>
              <a:grpFill/>
              <a:ln w="9525" cap="flat">
                <a:noFill/>
                <a:prstDash val="solid"/>
                <a:miter/>
              </a:ln>
            </p:spPr>
            <p:txBody>
              <a:bodyPr rtlCol="0" anchor="ctr"/>
              <a:lstStyle/>
              <a:p>
                <a:endParaRPr lang="en-US"/>
              </a:p>
            </p:txBody>
          </p:sp>
        </p:grpSp>
        <p:grpSp>
          <p:nvGrpSpPr>
            <p:cNvPr id="12" name="Grafik 22">
              <a:extLst>
                <a:ext uri="{FF2B5EF4-FFF2-40B4-BE49-F238E27FC236}">
                  <a16:creationId xmlns:a16="http://schemas.microsoft.com/office/drawing/2014/main" id="{F81EB355-6111-A34C-3B58-39425D2D45FE}"/>
                </a:ext>
              </a:extLst>
            </p:cNvPr>
            <p:cNvGrpSpPr/>
            <p:nvPr/>
          </p:nvGrpSpPr>
          <p:grpSpPr>
            <a:xfrm>
              <a:off x="1183058" y="6443791"/>
              <a:ext cx="769567" cy="95132"/>
              <a:chOff x="5401341" y="3612070"/>
              <a:chExt cx="1386935" cy="171450"/>
            </a:xfrm>
            <a:grpFill/>
          </p:grpSpPr>
          <p:sp>
            <p:nvSpPr>
              <p:cNvPr id="20" name="Freihandform: Form 3294">
                <a:extLst>
                  <a:ext uri="{FF2B5EF4-FFF2-40B4-BE49-F238E27FC236}">
                    <a16:creationId xmlns:a16="http://schemas.microsoft.com/office/drawing/2014/main" id="{0B1CE76F-23B1-7989-C674-4C264850761B}"/>
                  </a:ext>
                </a:extLst>
              </p:cNvPr>
              <p:cNvSpPr/>
              <p:nvPr/>
            </p:nvSpPr>
            <p:spPr>
              <a:xfrm>
                <a:off x="5530405" y="3612165"/>
                <a:ext cx="114395" cy="171354"/>
              </a:xfrm>
              <a:custGeom>
                <a:avLst/>
                <a:gdLst>
                  <a:gd name="connsiteX0" fmla="*/ 99060 w 114395"/>
                  <a:gd name="connsiteY0" fmla="*/ 46958 h 171354"/>
                  <a:gd name="connsiteX1" fmla="*/ 44006 w 114395"/>
                  <a:gd name="connsiteY1" fmla="*/ 0 h 171354"/>
                  <a:gd name="connsiteX2" fmla="*/ 0 w 114395"/>
                  <a:gd name="connsiteY2" fmla="*/ 0 h 171354"/>
                  <a:gd name="connsiteX3" fmla="*/ 0 w 114395"/>
                  <a:gd name="connsiteY3" fmla="*/ 171355 h 171354"/>
                  <a:gd name="connsiteX4" fmla="*/ 18002 w 114395"/>
                  <a:gd name="connsiteY4" fmla="*/ 171355 h 171354"/>
                  <a:gd name="connsiteX5" fmla="*/ 18002 w 114395"/>
                  <a:gd name="connsiteY5" fmla="*/ 96107 h 171354"/>
                  <a:gd name="connsiteX6" fmla="*/ 38957 w 114395"/>
                  <a:gd name="connsiteY6" fmla="*/ 96107 h 171354"/>
                  <a:gd name="connsiteX7" fmla="*/ 92869 w 114395"/>
                  <a:gd name="connsiteY7" fmla="*/ 171164 h 171354"/>
                  <a:gd name="connsiteX8" fmla="*/ 92964 w 114395"/>
                  <a:gd name="connsiteY8" fmla="*/ 171355 h 171354"/>
                  <a:gd name="connsiteX9" fmla="*/ 114395 w 114395"/>
                  <a:gd name="connsiteY9" fmla="*/ 171355 h 171354"/>
                  <a:gd name="connsiteX10" fmla="*/ 58579 w 114395"/>
                  <a:gd name="connsiteY10" fmla="*/ 93916 h 171354"/>
                  <a:gd name="connsiteX11" fmla="*/ 99060 w 114395"/>
                  <a:gd name="connsiteY11" fmla="*/ 46958 h 171354"/>
                  <a:gd name="connsiteX12" fmla="*/ 80772 w 114395"/>
                  <a:gd name="connsiteY12" fmla="*/ 47911 h 171354"/>
                  <a:gd name="connsiteX13" fmla="*/ 40291 w 114395"/>
                  <a:gd name="connsiteY13" fmla="*/ 80582 h 171354"/>
                  <a:gd name="connsiteX14" fmla="*/ 18098 w 114395"/>
                  <a:gd name="connsiteY14" fmla="*/ 80582 h 171354"/>
                  <a:gd name="connsiteX15" fmla="*/ 18098 w 114395"/>
                  <a:gd name="connsiteY15" fmla="*/ 16097 h 171354"/>
                  <a:gd name="connsiteX16" fmla="*/ 43339 w 114395"/>
                  <a:gd name="connsiteY16" fmla="*/ 16097 h 171354"/>
                  <a:gd name="connsiteX17" fmla="*/ 80772 w 114395"/>
                  <a:gd name="connsiteY17" fmla="*/ 47911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95" h="171354">
                    <a:moveTo>
                      <a:pt x="99060" y="46958"/>
                    </a:moveTo>
                    <a:cubicBezTo>
                      <a:pt x="99060" y="17526"/>
                      <a:pt x="78486" y="0"/>
                      <a:pt x="44006" y="0"/>
                    </a:cubicBezTo>
                    <a:lnTo>
                      <a:pt x="0" y="0"/>
                    </a:lnTo>
                    <a:lnTo>
                      <a:pt x="0" y="171355"/>
                    </a:lnTo>
                    <a:lnTo>
                      <a:pt x="18002" y="171355"/>
                    </a:lnTo>
                    <a:lnTo>
                      <a:pt x="18002" y="96107"/>
                    </a:lnTo>
                    <a:lnTo>
                      <a:pt x="38957" y="96107"/>
                    </a:lnTo>
                    <a:lnTo>
                      <a:pt x="92869" y="171164"/>
                    </a:lnTo>
                    <a:lnTo>
                      <a:pt x="92964" y="171355"/>
                    </a:lnTo>
                    <a:lnTo>
                      <a:pt x="114395" y="171355"/>
                    </a:lnTo>
                    <a:lnTo>
                      <a:pt x="58579" y="93916"/>
                    </a:lnTo>
                    <a:cubicBezTo>
                      <a:pt x="84296" y="87916"/>
                      <a:pt x="99060" y="70866"/>
                      <a:pt x="99060" y="46958"/>
                    </a:cubicBezTo>
                    <a:close/>
                    <a:moveTo>
                      <a:pt x="80772" y="47911"/>
                    </a:moveTo>
                    <a:cubicBezTo>
                      <a:pt x="80772" y="68675"/>
                      <a:pt x="66008" y="80582"/>
                      <a:pt x="40291" y="80582"/>
                    </a:cubicBezTo>
                    <a:lnTo>
                      <a:pt x="18098" y="80582"/>
                    </a:lnTo>
                    <a:lnTo>
                      <a:pt x="18098" y="16097"/>
                    </a:lnTo>
                    <a:lnTo>
                      <a:pt x="43339" y="16097"/>
                    </a:lnTo>
                    <a:cubicBezTo>
                      <a:pt x="67532" y="16002"/>
                      <a:pt x="80772" y="27337"/>
                      <a:pt x="80772" y="47911"/>
                    </a:cubicBezTo>
                    <a:close/>
                  </a:path>
                </a:pathLst>
              </a:custGeom>
              <a:grpFill/>
              <a:ln w="9525" cap="flat">
                <a:noFill/>
                <a:prstDash val="solid"/>
                <a:miter/>
              </a:ln>
            </p:spPr>
            <p:txBody>
              <a:bodyPr rtlCol="0" anchor="ctr"/>
              <a:lstStyle/>
              <a:p>
                <a:endParaRPr lang="en-US"/>
              </a:p>
            </p:txBody>
          </p:sp>
          <p:sp>
            <p:nvSpPr>
              <p:cNvPr id="21" name="Freihandform: Form 3295">
                <a:extLst>
                  <a:ext uri="{FF2B5EF4-FFF2-40B4-BE49-F238E27FC236}">
                    <a16:creationId xmlns:a16="http://schemas.microsoft.com/office/drawing/2014/main" id="{C27A731F-C6A0-94F2-50C3-87292AF18EED}"/>
                  </a:ext>
                </a:extLst>
              </p:cNvPr>
              <p:cNvSpPr/>
              <p:nvPr/>
            </p:nvSpPr>
            <p:spPr>
              <a:xfrm>
                <a:off x="5401341" y="3612165"/>
                <a:ext cx="98869" cy="171354"/>
              </a:xfrm>
              <a:custGeom>
                <a:avLst/>
                <a:gdLst>
                  <a:gd name="connsiteX0" fmla="*/ 42672 w 98869"/>
                  <a:gd name="connsiteY0" fmla="*/ 0 h 171354"/>
                  <a:gd name="connsiteX1" fmla="*/ 0 w 98869"/>
                  <a:gd name="connsiteY1" fmla="*/ 0 h 171354"/>
                  <a:gd name="connsiteX2" fmla="*/ 0 w 98869"/>
                  <a:gd name="connsiteY2" fmla="*/ 171355 h 171354"/>
                  <a:gd name="connsiteX3" fmla="*/ 17907 w 98869"/>
                  <a:gd name="connsiteY3" fmla="*/ 171355 h 171354"/>
                  <a:gd name="connsiteX4" fmla="*/ 17907 w 98869"/>
                  <a:gd name="connsiteY4" fmla="*/ 99536 h 171354"/>
                  <a:gd name="connsiteX5" fmla="*/ 38672 w 98869"/>
                  <a:gd name="connsiteY5" fmla="*/ 99536 h 171354"/>
                  <a:gd name="connsiteX6" fmla="*/ 98870 w 98869"/>
                  <a:gd name="connsiteY6" fmla="*/ 48482 h 171354"/>
                  <a:gd name="connsiteX7" fmla="*/ 42672 w 98869"/>
                  <a:gd name="connsiteY7" fmla="*/ 0 h 171354"/>
                  <a:gd name="connsiteX8" fmla="*/ 80677 w 98869"/>
                  <a:gd name="connsiteY8" fmla="*/ 48863 h 171354"/>
                  <a:gd name="connsiteX9" fmla="*/ 39434 w 98869"/>
                  <a:gd name="connsiteY9" fmla="*/ 83534 h 171354"/>
                  <a:gd name="connsiteX10" fmla="*/ 18002 w 98869"/>
                  <a:gd name="connsiteY10" fmla="*/ 83534 h 171354"/>
                  <a:gd name="connsiteX11" fmla="*/ 18002 w 98869"/>
                  <a:gd name="connsiteY11" fmla="*/ 16002 h 171354"/>
                  <a:gd name="connsiteX12" fmla="*/ 41434 w 98869"/>
                  <a:gd name="connsiteY12" fmla="*/ 16002 h 171354"/>
                  <a:gd name="connsiteX13" fmla="*/ 80677 w 98869"/>
                  <a:gd name="connsiteY13" fmla="*/ 48863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869" h="171354">
                    <a:moveTo>
                      <a:pt x="42672" y="0"/>
                    </a:moveTo>
                    <a:lnTo>
                      <a:pt x="0" y="0"/>
                    </a:lnTo>
                    <a:lnTo>
                      <a:pt x="0" y="171355"/>
                    </a:lnTo>
                    <a:lnTo>
                      <a:pt x="17907" y="171355"/>
                    </a:lnTo>
                    <a:lnTo>
                      <a:pt x="17907" y="99536"/>
                    </a:lnTo>
                    <a:lnTo>
                      <a:pt x="38672" y="99536"/>
                    </a:lnTo>
                    <a:cubicBezTo>
                      <a:pt x="76391" y="99536"/>
                      <a:pt x="98870" y="80486"/>
                      <a:pt x="98870" y="48482"/>
                    </a:cubicBezTo>
                    <a:cubicBezTo>
                      <a:pt x="98965" y="18098"/>
                      <a:pt x="77915" y="0"/>
                      <a:pt x="42672" y="0"/>
                    </a:cubicBezTo>
                    <a:close/>
                    <a:moveTo>
                      <a:pt x="80677" y="48863"/>
                    </a:moveTo>
                    <a:cubicBezTo>
                      <a:pt x="80677" y="71533"/>
                      <a:pt x="66389" y="83534"/>
                      <a:pt x="39434" y="83534"/>
                    </a:cubicBezTo>
                    <a:lnTo>
                      <a:pt x="18002" y="83534"/>
                    </a:lnTo>
                    <a:lnTo>
                      <a:pt x="18002" y="16002"/>
                    </a:lnTo>
                    <a:lnTo>
                      <a:pt x="41434" y="16002"/>
                    </a:lnTo>
                    <a:cubicBezTo>
                      <a:pt x="67151" y="16002"/>
                      <a:pt x="80677" y="27337"/>
                      <a:pt x="80677" y="48863"/>
                    </a:cubicBezTo>
                    <a:close/>
                  </a:path>
                </a:pathLst>
              </a:custGeom>
              <a:grpFill/>
              <a:ln w="9525" cap="flat">
                <a:noFill/>
                <a:prstDash val="solid"/>
                <a:miter/>
              </a:ln>
            </p:spPr>
            <p:txBody>
              <a:bodyPr rtlCol="0" anchor="ctr"/>
              <a:lstStyle/>
              <a:p>
                <a:endParaRPr lang="en-US"/>
              </a:p>
            </p:txBody>
          </p:sp>
          <p:sp>
            <p:nvSpPr>
              <p:cNvPr id="22" name="Freihandform: Form 3296">
                <a:extLst>
                  <a:ext uri="{FF2B5EF4-FFF2-40B4-BE49-F238E27FC236}">
                    <a16:creationId xmlns:a16="http://schemas.microsoft.com/office/drawing/2014/main" id="{C61F2D41-734D-E0C3-3740-B0FABCA5461A}"/>
                  </a:ext>
                </a:extLst>
              </p:cNvPr>
              <p:cNvSpPr/>
              <p:nvPr/>
            </p:nvSpPr>
            <p:spPr>
              <a:xfrm>
                <a:off x="5676804" y="3612165"/>
                <a:ext cx="17906" cy="171354"/>
              </a:xfrm>
              <a:custGeom>
                <a:avLst/>
                <a:gdLst>
                  <a:gd name="connsiteX0" fmla="*/ 0 w 17906"/>
                  <a:gd name="connsiteY0" fmla="*/ 0 h 171354"/>
                  <a:gd name="connsiteX1" fmla="*/ 17907 w 17906"/>
                  <a:gd name="connsiteY1" fmla="*/ 0 h 171354"/>
                  <a:gd name="connsiteX2" fmla="*/ 17907 w 17906"/>
                  <a:gd name="connsiteY2" fmla="*/ 171355 h 171354"/>
                  <a:gd name="connsiteX3" fmla="*/ 0 w 17906"/>
                  <a:gd name="connsiteY3" fmla="*/ 171355 h 171354"/>
                </a:gdLst>
                <a:ahLst/>
                <a:cxnLst>
                  <a:cxn ang="0">
                    <a:pos x="connsiteX0" y="connsiteY0"/>
                  </a:cxn>
                  <a:cxn ang="0">
                    <a:pos x="connsiteX1" y="connsiteY1"/>
                  </a:cxn>
                  <a:cxn ang="0">
                    <a:pos x="connsiteX2" y="connsiteY2"/>
                  </a:cxn>
                  <a:cxn ang="0">
                    <a:pos x="connsiteX3" y="connsiteY3"/>
                  </a:cxn>
                </a:cxnLst>
                <a:rect l="l" t="t" r="r" b="b"/>
                <a:pathLst>
                  <a:path w="17906" h="171354">
                    <a:moveTo>
                      <a:pt x="0" y="0"/>
                    </a:moveTo>
                    <a:lnTo>
                      <a:pt x="17907" y="0"/>
                    </a:lnTo>
                    <a:lnTo>
                      <a:pt x="17907" y="171355"/>
                    </a:lnTo>
                    <a:lnTo>
                      <a:pt x="0" y="171355"/>
                    </a:lnTo>
                    <a:close/>
                  </a:path>
                </a:pathLst>
              </a:custGeom>
              <a:grpFill/>
              <a:ln w="9525" cap="flat">
                <a:noFill/>
                <a:prstDash val="solid"/>
                <a:miter/>
              </a:ln>
            </p:spPr>
            <p:txBody>
              <a:bodyPr rtlCol="0" anchor="ctr"/>
              <a:lstStyle/>
              <a:p>
                <a:endParaRPr lang="en-US"/>
              </a:p>
            </p:txBody>
          </p:sp>
          <p:sp>
            <p:nvSpPr>
              <p:cNvPr id="23" name="Freihandform: Form 3297">
                <a:extLst>
                  <a:ext uri="{FF2B5EF4-FFF2-40B4-BE49-F238E27FC236}">
                    <a16:creationId xmlns:a16="http://schemas.microsoft.com/office/drawing/2014/main" id="{3A03EA93-17AD-B542-3260-CC32087FA07B}"/>
                  </a:ext>
                </a:extLst>
              </p:cNvPr>
              <p:cNvSpPr/>
              <p:nvPr/>
            </p:nvSpPr>
            <p:spPr>
              <a:xfrm>
                <a:off x="5725096" y="3612165"/>
                <a:ext cx="150780" cy="171354"/>
              </a:xfrm>
              <a:custGeom>
                <a:avLst/>
                <a:gdLst>
                  <a:gd name="connsiteX0" fmla="*/ 150781 w 150780"/>
                  <a:gd name="connsiteY0" fmla="*/ 0 h 171354"/>
                  <a:gd name="connsiteX1" fmla="*/ 132016 w 150780"/>
                  <a:gd name="connsiteY1" fmla="*/ 0 h 171354"/>
                  <a:gd name="connsiteX2" fmla="*/ 75819 w 150780"/>
                  <a:gd name="connsiteY2" fmla="*/ 148495 h 171354"/>
                  <a:gd name="connsiteX3" fmla="*/ 19336 w 150780"/>
                  <a:gd name="connsiteY3" fmla="*/ 286 h 171354"/>
                  <a:gd name="connsiteX4" fmla="*/ 19241 w 150780"/>
                  <a:gd name="connsiteY4" fmla="*/ 0 h 171354"/>
                  <a:gd name="connsiteX5" fmla="*/ 0 w 150780"/>
                  <a:gd name="connsiteY5" fmla="*/ 0 h 171354"/>
                  <a:gd name="connsiteX6" fmla="*/ 67056 w 150780"/>
                  <a:gd name="connsiteY6" fmla="*/ 171069 h 171354"/>
                  <a:gd name="connsiteX7" fmla="*/ 67151 w 150780"/>
                  <a:gd name="connsiteY7" fmla="*/ 171355 h 171354"/>
                  <a:gd name="connsiteX8" fmla="*/ 83820 w 150780"/>
                  <a:gd name="connsiteY8" fmla="*/ 171355 h 171354"/>
                  <a:gd name="connsiteX9" fmla="*/ 150495 w 150780"/>
                  <a:gd name="connsiteY9" fmla="*/ 667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780" h="171354">
                    <a:moveTo>
                      <a:pt x="150781" y="0"/>
                    </a:moveTo>
                    <a:lnTo>
                      <a:pt x="132016" y="0"/>
                    </a:lnTo>
                    <a:lnTo>
                      <a:pt x="75819" y="148495"/>
                    </a:lnTo>
                    <a:lnTo>
                      <a:pt x="19336" y="286"/>
                    </a:lnTo>
                    <a:lnTo>
                      <a:pt x="19241" y="0"/>
                    </a:lnTo>
                    <a:lnTo>
                      <a:pt x="0" y="0"/>
                    </a:lnTo>
                    <a:lnTo>
                      <a:pt x="67056" y="171069"/>
                    </a:lnTo>
                    <a:lnTo>
                      <a:pt x="67151" y="171355"/>
                    </a:lnTo>
                    <a:lnTo>
                      <a:pt x="83820" y="171355"/>
                    </a:lnTo>
                    <a:lnTo>
                      <a:pt x="150495" y="667"/>
                    </a:lnTo>
                    <a:close/>
                  </a:path>
                </a:pathLst>
              </a:custGeom>
              <a:grpFill/>
              <a:ln w="9525" cap="flat">
                <a:noFill/>
                <a:prstDash val="solid"/>
                <a:miter/>
              </a:ln>
            </p:spPr>
            <p:txBody>
              <a:bodyPr rtlCol="0" anchor="ctr"/>
              <a:lstStyle/>
              <a:p>
                <a:endParaRPr lang="en-US"/>
              </a:p>
            </p:txBody>
          </p:sp>
          <p:sp>
            <p:nvSpPr>
              <p:cNvPr id="24" name="Freihandform: Form 3298">
                <a:extLst>
                  <a:ext uri="{FF2B5EF4-FFF2-40B4-BE49-F238E27FC236}">
                    <a16:creationId xmlns:a16="http://schemas.microsoft.com/office/drawing/2014/main" id="{C7089D50-ECD0-BE71-3F6E-B9893894E393}"/>
                  </a:ext>
                </a:extLst>
              </p:cNvPr>
              <p:cNvSpPr/>
              <p:nvPr/>
            </p:nvSpPr>
            <p:spPr>
              <a:xfrm>
                <a:off x="5871305" y="3612165"/>
                <a:ext cx="153542" cy="171354"/>
              </a:xfrm>
              <a:custGeom>
                <a:avLst/>
                <a:gdLst>
                  <a:gd name="connsiteX0" fmla="*/ 86106 w 153542"/>
                  <a:gd name="connsiteY0" fmla="*/ 0 h 171354"/>
                  <a:gd name="connsiteX1" fmla="*/ 67151 w 153542"/>
                  <a:gd name="connsiteY1" fmla="*/ 0 h 171354"/>
                  <a:gd name="connsiteX2" fmla="*/ 286 w 153542"/>
                  <a:gd name="connsiteY2" fmla="*/ 170688 h 171354"/>
                  <a:gd name="connsiteX3" fmla="*/ 0 w 153542"/>
                  <a:gd name="connsiteY3" fmla="*/ 171355 h 171354"/>
                  <a:gd name="connsiteX4" fmla="*/ 18288 w 153542"/>
                  <a:gd name="connsiteY4" fmla="*/ 171355 h 171354"/>
                  <a:gd name="connsiteX5" fmla="*/ 39243 w 153542"/>
                  <a:gd name="connsiteY5" fmla="*/ 116300 h 171354"/>
                  <a:gd name="connsiteX6" fmla="*/ 113157 w 153542"/>
                  <a:gd name="connsiteY6" fmla="*/ 116300 h 171354"/>
                  <a:gd name="connsiteX7" fmla="*/ 134302 w 153542"/>
                  <a:gd name="connsiteY7" fmla="*/ 171069 h 171354"/>
                  <a:gd name="connsiteX8" fmla="*/ 134398 w 153542"/>
                  <a:gd name="connsiteY8" fmla="*/ 171355 h 171354"/>
                  <a:gd name="connsiteX9" fmla="*/ 153543 w 153542"/>
                  <a:gd name="connsiteY9" fmla="*/ 171355 h 171354"/>
                  <a:gd name="connsiteX10" fmla="*/ 86201 w 153542"/>
                  <a:gd name="connsiteY10" fmla="*/ 286 h 171354"/>
                  <a:gd name="connsiteX11" fmla="*/ 86106 w 153542"/>
                  <a:gd name="connsiteY11" fmla="*/ 0 h 171354"/>
                  <a:gd name="connsiteX12" fmla="*/ 106871 w 153542"/>
                  <a:gd name="connsiteY12" fmla="*/ 100298 h 171354"/>
                  <a:gd name="connsiteX13" fmla="*/ 45625 w 153542"/>
                  <a:gd name="connsiteY13" fmla="*/ 100298 h 171354"/>
                  <a:gd name="connsiteX14" fmla="*/ 76295 w 153542"/>
                  <a:gd name="connsiteY14" fmla="*/ 20669 h 171354"/>
                  <a:gd name="connsiteX15" fmla="*/ 106871 w 153542"/>
                  <a:gd name="connsiteY15" fmla="*/ 100298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542" h="171354">
                    <a:moveTo>
                      <a:pt x="86106" y="0"/>
                    </a:moveTo>
                    <a:lnTo>
                      <a:pt x="67151" y="0"/>
                    </a:lnTo>
                    <a:lnTo>
                      <a:pt x="286" y="170688"/>
                    </a:lnTo>
                    <a:lnTo>
                      <a:pt x="0" y="171355"/>
                    </a:lnTo>
                    <a:lnTo>
                      <a:pt x="18288" y="171355"/>
                    </a:lnTo>
                    <a:lnTo>
                      <a:pt x="39243" y="116300"/>
                    </a:lnTo>
                    <a:lnTo>
                      <a:pt x="113157" y="116300"/>
                    </a:lnTo>
                    <a:lnTo>
                      <a:pt x="134302" y="171069"/>
                    </a:lnTo>
                    <a:lnTo>
                      <a:pt x="134398" y="171355"/>
                    </a:lnTo>
                    <a:lnTo>
                      <a:pt x="153543" y="171355"/>
                    </a:lnTo>
                    <a:lnTo>
                      <a:pt x="86201" y="286"/>
                    </a:lnTo>
                    <a:lnTo>
                      <a:pt x="86106" y="0"/>
                    </a:lnTo>
                    <a:close/>
                    <a:moveTo>
                      <a:pt x="106871" y="100298"/>
                    </a:moveTo>
                    <a:lnTo>
                      <a:pt x="45625" y="100298"/>
                    </a:lnTo>
                    <a:lnTo>
                      <a:pt x="76295" y="20669"/>
                    </a:lnTo>
                    <a:lnTo>
                      <a:pt x="106871" y="100298"/>
                    </a:lnTo>
                    <a:close/>
                  </a:path>
                </a:pathLst>
              </a:custGeom>
              <a:grpFill/>
              <a:ln w="9525" cap="flat">
                <a:noFill/>
                <a:prstDash val="solid"/>
                <a:miter/>
              </a:ln>
            </p:spPr>
            <p:txBody>
              <a:bodyPr rtlCol="0" anchor="ctr"/>
              <a:lstStyle/>
              <a:p>
                <a:endParaRPr lang="en-US"/>
              </a:p>
            </p:txBody>
          </p:sp>
          <p:sp>
            <p:nvSpPr>
              <p:cNvPr id="25" name="Freihandform: Form 3299">
                <a:extLst>
                  <a:ext uri="{FF2B5EF4-FFF2-40B4-BE49-F238E27FC236}">
                    <a16:creationId xmlns:a16="http://schemas.microsoft.com/office/drawing/2014/main" id="{5E2FF50D-B1CB-4C39-C7F6-17D6AB17B299}"/>
                  </a:ext>
                </a:extLst>
              </p:cNvPr>
              <p:cNvSpPr/>
              <p:nvPr/>
            </p:nvSpPr>
            <p:spPr>
              <a:xfrm>
                <a:off x="6297929" y="3612165"/>
                <a:ext cx="153543" cy="171354"/>
              </a:xfrm>
              <a:custGeom>
                <a:avLst/>
                <a:gdLst>
                  <a:gd name="connsiteX0" fmla="*/ 86106 w 153543"/>
                  <a:gd name="connsiteY0" fmla="*/ 0 h 171354"/>
                  <a:gd name="connsiteX1" fmla="*/ 67151 w 153543"/>
                  <a:gd name="connsiteY1" fmla="*/ 0 h 171354"/>
                  <a:gd name="connsiteX2" fmla="*/ 286 w 153543"/>
                  <a:gd name="connsiteY2" fmla="*/ 170688 h 171354"/>
                  <a:gd name="connsiteX3" fmla="*/ 0 w 153543"/>
                  <a:gd name="connsiteY3" fmla="*/ 171355 h 171354"/>
                  <a:gd name="connsiteX4" fmla="*/ 18288 w 153543"/>
                  <a:gd name="connsiteY4" fmla="*/ 171355 h 171354"/>
                  <a:gd name="connsiteX5" fmla="*/ 39243 w 153543"/>
                  <a:gd name="connsiteY5" fmla="*/ 116300 h 171354"/>
                  <a:gd name="connsiteX6" fmla="*/ 113157 w 153543"/>
                  <a:gd name="connsiteY6" fmla="*/ 116300 h 171354"/>
                  <a:gd name="connsiteX7" fmla="*/ 134398 w 153543"/>
                  <a:gd name="connsiteY7" fmla="*/ 171069 h 171354"/>
                  <a:gd name="connsiteX8" fmla="*/ 134493 w 153543"/>
                  <a:gd name="connsiteY8" fmla="*/ 171355 h 171354"/>
                  <a:gd name="connsiteX9" fmla="*/ 153543 w 153543"/>
                  <a:gd name="connsiteY9" fmla="*/ 171355 h 171354"/>
                  <a:gd name="connsiteX10" fmla="*/ 86201 w 153543"/>
                  <a:gd name="connsiteY10" fmla="*/ 286 h 171354"/>
                  <a:gd name="connsiteX11" fmla="*/ 86106 w 153543"/>
                  <a:gd name="connsiteY11" fmla="*/ 0 h 171354"/>
                  <a:gd name="connsiteX12" fmla="*/ 106966 w 153543"/>
                  <a:gd name="connsiteY12" fmla="*/ 100298 h 171354"/>
                  <a:gd name="connsiteX13" fmla="*/ 45625 w 153543"/>
                  <a:gd name="connsiteY13" fmla="*/ 100298 h 171354"/>
                  <a:gd name="connsiteX14" fmla="*/ 76295 w 153543"/>
                  <a:gd name="connsiteY14" fmla="*/ 20669 h 171354"/>
                  <a:gd name="connsiteX15" fmla="*/ 106966 w 153543"/>
                  <a:gd name="connsiteY15" fmla="*/ 100298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543" h="171354">
                    <a:moveTo>
                      <a:pt x="86106" y="0"/>
                    </a:moveTo>
                    <a:lnTo>
                      <a:pt x="67151" y="0"/>
                    </a:lnTo>
                    <a:lnTo>
                      <a:pt x="286" y="170688"/>
                    </a:lnTo>
                    <a:lnTo>
                      <a:pt x="0" y="171355"/>
                    </a:lnTo>
                    <a:lnTo>
                      <a:pt x="18288" y="171355"/>
                    </a:lnTo>
                    <a:lnTo>
                      <a:pt x="39243" y="116300"/>
                    </a:lnTo>
                    <a:lnTo>
                      <a:pt x="113157" y="116300"/>
                    </a:lnTo>
                    <a:lnTo>
                      <a:pt x="134398" y="171069"/>
                    </a:lnTo>
                    <a:lnTo>
                      <a:pt x="134493" y="171355"/>
                    </a:lnTo>
                    <a:lnTo>
                      <a:pt x="153543" y="171355"/>
                    </a:lnTo>
                    <a:lnTo>
                      <a:pt x="86201" y="286"/>
                    </a:lnTo>
                    <a:lnTo>
                      <a:pt x="86106" y="0"/>
                    </a:lnTo>
                    <a:close/>
                    <a:moveTo>
                      <a:pt x="106966" y="100298"/>
                    </a:moveTo>
                    <a:lnTo>
                      <a:pt x="45625" y="100298"/>
                    </a:lnTo>
                    <a:lnTo>
                      <a:pt x="76295" y="20669"/>
                    </a:lnTo>
                    <a:lnTo>
                      <a:pt x="106966" y="100298"/>
                    </a:lnTo>
                    <a:close/>
                  </a:path>
                </a:pathLst>
              </a:custGeom>
              <a:grpFill/>
              <a:ln w="9525" cap="flat">
                <a:noFill/>
                <a:prstDash val="solid"/>
                <a:miter/>
              </a:ln>
            </p:spPr>
            <p:txBody>
              <a:bodyPr rtlCol="0" anchor="ctr"/>
              <a:lstStyle/>
              <a:p>
                <a:endParaRPr lang="en-US"/>
              </a:p>
            </p:txBody>
          </p:sp>
          <p:sp>
            <p:nvSpPr>
              <p:cNvPr id="26" name="Freihandform: Form 3300">
                <a:extLst>
                  <a:ext uri="{FF2B5EF4-FFF2-40B4-BE49-F238E27FC236}">
                    <a16:creationId xmlns:a16="http://schemas.microsoft.com/office/drawing/2014/main" id="{336D617C-8A58-6912-45DA-E88E750BDC6A}"/>
                  </a:ext>
                </a:extLst>
              </p:cNvPr>
              <p:cNvSpPr/>
              <p:nvPr/>
            </p:nvSpPr>
            <p:spPr>
              <a:xfrm>
                <a:off x="6018656" y="3612165"/>
                <a:ext cx="126396" cy="171354"/>
              </a:xfrm>
              <a:custGeom>
                <a:avLst/>
                <a:gdLst>
                  <a:gd name="connsiteX0" fmla="*/ 0 w 126396"/>
                  <a:gd name="connsiteY0" fmla="*/ 16288 h 171354"/>
                  <a:gd name="connsiteX1" fmla="*/ 54864 w 126396"/>
                  <a:gd name="connsiteY1" fmla="*/ 16288 h 171354"/>
                  <a:gd name="connsiteX2" fmla="*/ 54864 w 126396"/>
                  <a:gd name="connsiteY2" fmla="*/ 171355 h 171354"/>
                  <a:gd name="connsiteX3" fmla="*/ 72866 w 126396"/>
                  <a:gd name="connsiteY3" fmla="*/ 171355 h 171354"/>
                  <a:gd name="connsiteX4" fmla="*/ 72866 w 126396"/>
                  <a:gd name="connsiteY4" fmla="*/ 16288 h 171354"/>
                  <a:gd name="connsiteX5" fmla="*/ 126397 w 126396"/>
                  <a:gd name="connsiteY5" fmla="*/ 16288 h 171354"/>
                  <a:gd name="connsiteX6" fmla="*/ 126397 w 126396"/>
                  <a:gd name="connsiteY6" fmla="*/ 0 h 171354"/>
                  <a:gd name="connsiteX7" fmla="*/ 0 w 126396"/>
                  <a:gd name="connsiteY7" fmla="*/ 0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96" h="171354">
                    <a:moveTo>
                      <a:pt x="0" y="16288"/>
                    </a:moveTo>
                    <a:lnTo>
                      <a:pt x="54864" y="16288"/>
                    </a:lnTo>
                    <a:lnTo>
                      <a:pt x="54864" y="171355"/>
                    </a:lnTo>
                    <a:lnTo>
                      <a:pt x="72866" y="171355"/>
                    </a:lnTo>
                    <a:lnTo>
                      <a:pt x="72866" y="16288"/>
                    </a:lnTo>
                    <a:lnTo>
                      <a:pt x="126397" y="16288"/>
                    </a:lnTo>
                    <a:lnTo>
                      <a:pt x="126397" y="0"/>
                    </a:lnTo>
                    <a:lnTo>
                      <a:pt x="0" y="0"/>
                    </a:lnTo>
                    <a:close/>
                  </a:path>
                </a:pathLst>
              </a:custGeom>
              <a:grpFill/>
              <a:ln w="9525" cap="flat">
                <a:noFill/>
                <a:prstDash val="solid"/>
                <a:miter/>
              </a:ln>
            </p:spPr>
            <p:txBody>
              <a:bodyPr rtlCol="0" anchor="ctr"/>
              <a:lstStyle/>
              <a:p>
                <a:endParaRPr lang="en-US"/>
              </a:p>
            </p:txBody>
          </p:sp>
          <p:sp>
            <p:nvSpPr>
              <p:cNvPr id="27" name="Freihandform: Form 3301">
                <a:extLst>
                  <a:ext uri="{FF2B5EF4-FFF2-40B4-BE49-F238E27FC236}">
                    <a16:creationId xmlns:a16="http://schemas.microsoft.com/office/drawing/2014/main" id="{ABACDCF2-D940-9FD6-86CC-15CCB25886ED}"/>
                  </a:ext>
                </a:extLst>
              </p:cNvPr>
              <p:cNvSpPr/>
              <p:nvPr/>
            </p:nvSpPr>
            <p:spPr>
              <a:xfrm>
                <a:off x="6175247" y="3612070"/>
                <a:ext cx="100679" cy="171354"/>
              </a:xfrm>
              <a:custGeom>
                <a:avLst/>
                <a:gdLst>
                  <a:gd name="connsiteX0" fmla="*/ 68104 w 100679"/>
                  <a:gd name="connsiteY0" fmla="*/ 80200 h 171354"/>
                  <a:gd name="connsiteX1" fmla="*/ 93059 w 100679"/>
                  <a:gd name="connsiteY1" fmla="*/ 43053 h 171354"/>
                  <a:gd name="connsiteX2" fmla="*/ 40005 w 100679"/>
                  <a:gd name="connsiteY2" fmla="*/ 0 h 171354"/>
                  <a:gd name="connsiteX3" fmla="*/ 0 w 100679"/>
                  <a:gd name="connsiteY3" fmla="*/ 0 h 171354"/>
                  <a:gd name="connsiteX4" fmla="*/ 0 w 100679"/>
                  <a:gd name="connsiteY4" fmla="*/ 171355 h 171354"/>
                  <a:gd name="connsiteX5" fmla="*/ 39719 w 100679"/>
                  <a:gd name="connsiteY5" fmla="*/ 171355 h 171354"/>
                  <a:gd name="connsiteX6" fmla="*/ 100679 w 100679"/>
                  <a:gd name="connsiteY6" fmla="*/ 121729 h 171354"/>
                  <a:gd name="connsiteX7" fmla="*/ 68104 w 100679"/>
                  <a:gd name="connsiteY7" fmla="*/ 80200 h 171354"/>
                  <a:gd name="connsiteX8" fmla="*/ 17812 w 100679"/>
                  <a:gd name="connsiteY8" fmla="*/ 74200 h 171354"/>
                  <a:gd name="connsiteX9" fmla="*/ 17812 w 100679"/>
                  <a:gd name="connsiteY9" fmla="*/ 15907 h 171354"/>
                  <a:gd name="connsiteX10" fmla="*/ 39529 w 100679"/>
                  <a:gd name="connsiteY10" fmla="*/ 15907 h 171354"/>
                  <a:gd name="connsiteX11" fmla="*/ 75438 w 100679"/>
                  <a:gd name="connsiteY11" fmla="*/ 43815 h 171354"/>
                  <a:gd name="connsiteX12" fmla="*/ 39148 w 100679"/>
                  <a:gd name="connsiteY12" fmla="*/ 74200 h 171354"/>
                  <a:gd name="connsiteX13" fmla="*/ 17812 w 100679"/>
                  <a:gd name="connsiteY13" fmla="*/ 74200 h 171354"/>
                  <a:gd name="connsiteX14" fmla="*/ 83058 w 100679"/>
                  <a:gd name="connsiteY14" fmla="*/ 122777 h 171354"/>
                  <a:gd name="connsiteX15" fmla="*/ 41243 w 100679"/>
                  <a:gd name="connsiteY15" fmla="*/ 155638 h 171354"/>
                  <a:gd name="connsiteX16" fmla="*/ 17812 w 100679"/>
                  <a:gd name="connsiteY16" fmla="*/ 155638 h 171354"/>
                  <a:gd name="connsiteX17" fmla="*/ 17812 w 100679"/>
                  <a:gd name="connsiteY17" fmla="*/ 89154 h 171354"/>
                  <a:gd name="connsiteX18" fmla="*/ 40291 w 100679"/>
                  <a:gd name="connsiteY18" fmla="*/ 89154 h 171354"/>
                  <a:gd name="connsiteX19" fmla="*/ 83058 w 100679"/>
                  <a:gd name="connsiteY19" fmla="*/ 122777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679" h="171354">
                    <a:moveTo>
                      <a:pt x="68104" y="80200"/>
                    </a:moveTo>
                    <a:cubicBezTo>
                      <a:pt x="84201" y="73057"/>
                      <a:pt x="93059" y="59912"/>
                      <a:pt x="93059" y="43053"/>
                    </a:cubicBezTo>
                    <a:cubicBezTo>
                      <a:pt x="93059" y="15716"/>
                      <a:pt x="73723" y="0"/>
                      <a:pt x="40005" y="0"/>
                    </a:cubicBezTo>
                    <a:lnTo>
                      <a:pt x="0" y="0"/>
                    </a:lnTo>
                    <a:lnTo>
                      <a:pt x="0" y="171355"/>
                    </a:lnTo>
                    <a:lnTo>
                      <a:pt x="39719" y="171355"/>
                    </a:lnTo>
                    <a:cubicBezTo>
                      <a:pt x="78486" y="171355"/>
                      <a:pt x="100679" y="153257"/>
                      <a:pt x="100679" y="121729"/>
                    </a:cubicBezTo>
                    <a:cubicBezTo>
                      <a:pt x="100775" y="100965"/>
                      <a:pt x="89535" y="86582"/>
                      <a:pt x="68104" y="80200"/>
                    </a:cubicBezTo>
                    <a:close/>
                    <a:moveTo>
                      <a:pt x="17812" y="74200"/>
                    </a:moveTo>
                    <a:lnTo>
                      <a:pt x="17812" y="15907"/>
                    </a:lnTo>
                    <a:lnTo>
                      <a:pt x="39529" y="15907"/>
                    </a:lnTo>
                    <a:cubicBezTo>
                      <a:pt x="62960" y="15907"/>
                      <a:pt x="75438" y="25527"/>
                      <a:pt x="75438" y="43815"/>
                    </a:cubicBezTo>
                    <a:cubicBezTo>
                      <a:pt x="75438" y="62579"/>
                      <a:pt x="61531" y="74200"/>
                      <a:pt x="39148" y="74200"/>
                    </a:cubicBezTo>
                    <a:lnTo>
                      <a:pt x="17812" y="74200"/>
                    </a:lnTo>
                    <a:close/>
                    <a:moveTo>
                      <a:pt x="83058" y="122777"/>
                    </a:moveTo>
                    <a:cubicBezTo>
                      <a:pt x="83058" y="143351"/>
                      <a:pt x="67437" y="155638"/>
                      <a:pt x="41243" y="155638"/>
                    </a:cubicBezTo>
                    <a:lnTo>
                      <a:pt x="17812" y="155638"/>
                    </a:lnTo>
                    <a:lnTo>
                      <a:pt x="17812" y="89154"/>
                    </a:lnTo>
                    <a:lnTo>
                      <a:pt x="40291" y="89154"/>
                    </a:lnTo>
                    <a:cubicBezTo>
                      <a:pt x="75629" y="89154"/>
                      <a:pt x="83058" y="107442"/>
                      <a:pt x="83058" y="122777"/>
                    </a:cubicBezTo>
                    <a:close/>
                  </a:path>
                </a:pathLst>
              </a:custGeom>
              <a:grpFill/>
              <a:ln w="9525" cap="flat">
                <a:noFill/>
                <a:prstDash val="solid"/>
                <a:miter/>
              </a:ln>
            </p:spPr>
            <p:txBody>
              <a:bodyPr rtlCol="0" anchor="ctr"/>
              <a:lstStyle/>
              <a:p>
                <a:endParaRPr lang="en-US"/>
              </a:p>
            </p:txBody>
          </p:sp>
          <p:sp>
            <p:nvSpPr>
              <p:cNvPr id="28" name="Freihandform: Form 3302">
                <a:extLst>
                  <a:ext uri="{FF2B5EF4-FFF2-40B4-BE49-F238E27FC236}">
                    <a16:creationId xmlns:a16="http://schemas.microsoft.com/office/drawing/2014/main" id="{10B5365D-9097-B432-F179-8420A77BE911}"/>
                  </a:ext>
                </a:extLst>
              </p:cNvPr>
              <p:cNvSpPr/>
              <p:nvPr/>
            </p:nvSpPr>
            <p:spPr>
              <a:xfrm>
                <a:off x="6481952" y="3612165"/>
                <a:ext cx="129540" cy="171354"/>
              </a:xfrm>
              <a:custGeom>
                <a:avLst/>
                <a:gdLst>
                  <a:gd name="connsiteX0" fmla="*/ 112586 w 129540"/>
                  <a:gd name="connsiteY0" fmla="*/ 137922 h 171354"/>
                  <a:gd name="connsiteX1" fmla="*/ 16859 w 129540"/>
                  <a:gd name="connsiteY1" fmla="*/ 191 h 171354"/>
                  <a:gd name="connsiteX2" fmla="*/ 16764 w 129540"/>
                  <a:gd name="connsiteY2" fmla="*/ 0 h 171354"/>
                  <a:gd name="connsiteX3" fmla="*/ 0 w 129540"/>
                  <a:gd name="connsiteY3" fmla="*/ 0 h 171354"/>
                  <a:gd name="connsiteX4" fmla="*/ 0 w 129540"/>
                  <a:gd name="connsiteY4" fmla="*/ 171355 h 171354"/>
                  <a:gd name="connsiteX5" fmla="*/ 16955 w 129540"/>
                  <a:gd name="connsiteY5" fmla="*/ 171355 h 171354"/>
                  <a:gd name="connsiteX6" fmla="*/ 16955 w 129540"/>
                  <a:gd name="connsiteY6" fmla="*/ 28956 h 171354"/>
                  <a:gd name="connsiteX7" fmla="*/ 115634 w 129540"/>
                  <a:gd name="connsiteY7" fmla="*/ 171164 h 171354"/>
                  <a:gd name="connsiteX8" fmla="*/ 115729 w 129540"/>
                  <a:gd name="connsiteY8" fmla="*/ 171355 h 171354"/>
                  <a:gd name="connsiteX9" fmla="*/ 129540 w 129540"/>
                  <a:gd name="connsiteY9" fmla="*/ 171355 h 171354"/>
                  <a:gd name="connsiteX10" fmla="*/ 129540 w 129540"/>
                  <a:gd name="connsiteY10" fmla="*/ 0 h 171354"/>
                  <a:gd name="connsiteX11" fmla="*/ 112586 w 129540"/>
                  <a:gd name="connsiteY11" fmla="*/ 0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540" h="171354">
                    <a:moveTo>
                      <a:pt x="112586" y="137922"/>
                    </a:moveTo>
                    <a:lnTo>
                      <a:pt x="16859" y="191"/>
                    </a:lnTo>
                    <a:lnTo>
                      <a:pt x="16764" y="0"/>
                    </a:lnTo>
                    <a:lnTo>
                      <a:pt x="0" y="0"/>
                    </a:lnTo>
                    <a:lnTo>
                      <a:pt x="0" y="171355"/>
                    </a:lnTo>
                    <a:lnTo>
                      <a:pt x="16955" y="171355"/>
                    </a:lnTo>
                    <a:lnTo>
                      <a:pt x="16955" y="28956"/>
                    </a:lnTo>
                    <a:lnTo>
                      <a:pt x="115634" y="171164"/>
                    </a:lnTo>
                    <a:lnTo>
                      <a:pt x="115729" y="171355"/>
                    </a:lnTo>
                    <a:lnTo>
                      <a:pt x="129540" y="171355"/>
                    </a:lnTo>
                    <a:lnTo>
                      <a:pt x="129540" y="0"/>
                    </a:lnTo>
                    <a:lnTo>
                      <a:pt x="112586" y="0"/>
                    </a:lnTo>
                    <a:close/>
                  </a:path>
                </a:pathLst>
              </a:custGeom>
              <a:grpFill/>
              <a:ln w="9525" cap="flat">
                <a:noFill/>
                <a:prstDash val="solid"/>
                <a:miter/>
              </a:ln>
            </p:spPr>
            <p:txBody>
              <a:bodyPr rtlCol="0" anchor="ctr"/>
              <a:lstStyle/>
              <a:p>
                <a:endParaRPr lang="en-US"/>
              </a:p>
            </p:txBody>
          </p:sp>
          <p:sp>
            <p:nvSpPr>
              <p:cNvPr id="29" name="Freihandform: Form 3303">
                <a:extLst>
                  <a:ext uri="{FF2B5EF4-FFF2-40B4-BE49-F238E27FC236}">
                    <a16:creationId xmlns:a16="http://schemas.microsoft.com/office/drawing/2014/main" id="{E10D15C3-4458-16CA-D75F-514850C959EC}"/>
                  </a:ext>
                </a:extLst>
              </p:cNvPr>
              <p:cNvSpPr/>
              <p:nvPr/>
            </p:nvSpPr>
            <p:spPr>
              <a:xfrm>
                <a:off x="6661784" y="3612165"/>
                <a:ext cx="126491" cy="171354"/>
              </a:xfrm>
              <a:custGeom>
                <a:avLst/>
                <a:gdLst>
                  <a:gd name="connsiteX0" fmla="*/ 37243 w 126491"/>
                  <a:gd name="connsiteY0" fmla="*/ 80010 h 171354"/>
                  <a:gd name="connsiteX1" fmla="*/ 118872 w 126491"/>
                  <a:gd name="connsiteY1" fmla="*/ 762 h 171354"/>
                  <a:gd name="connsiteX2" fmla="*/ 119729 w 126491"/>
                  <a:gd name="connsiteY2" fmla="*/ 0 h 171354"/>
                  <a:gd name="connsiteX3" fmla="*/ 96583 w 126491"/>
                  <a:gd name="connsiteY3" fmla="*/ 0 h 171354"/>
                  <a:gd name="connsiteX4" fmla="*/ 18002 w 126491"/>
                  <a:gd name="connsiteY4" fmla="*/ 76867 h 171354"/>
                  <a:gd name="connsiteX5" fmla="*/ 18002 w 126491"/>
                  <a:gd name="connsiteY5" fmla="*/ 0 h 171354"/>
                  <a:gd name="connsiteX6" fmla="*/ 0 w 126491"/>
                  <a:gd name="connsiteY6" fmla="*/ 0 h 171354"/>
                  <a:gd name="connsiteX7" fmla="*/ 0 w 126491"/>
                  <a:gd name="connsiteY7" fmla="*/ 171355 h 171354"/>
                  <a:gd name="connsiteX8" fmla="*/ 18002 w 126491"/>
                  <a:gd name="connsiteY8" fmla="*/ 171355 h 171354"/>
                  <a:gd name="connsiteX9" fmla="*/ 18002 w 126491"/>
                  <a:gd name="connsiteY9" fmla="*/ 84106 h 171354"/>
                  <a:gd name="connsiteX10" fmla="*/ 102299 w 126491"/>
                  <a:gd name="connsiteY10" fmla="*/ 171164 h 171354"/>
                  <a:gd name="connsiteX11" fmla="*/ 102489 w 126491"/>
                  <a:gd name="connsiteY11" fmla="*/ 171355 h 171354"/>
                  <a:gd name="connsiteX12" fmla="*/ 126492 w 126491"/>
                  <a:gd name="connsiteY12"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91" h="171354">
                    <a:moveTo>
                      <a:pt x="37243" y="80010"/>
                    </a:moveTo>
                    <a:lnTo>
                      <a:pt x="118872" y="762"/>
                    </a:lnTo>
                    <a:lnTo>
                      <a:pt x="119729" y="0"/>
                    </a:lnTo>
                    <a:lnTo>
                      <a:pt x="96583" y="0"/>
                    </a:lnTo>
                    <a:lnTo>
                      <a:pt x="18002" y="76867"/>
                    </a:lnTo>
                    <a:lnTo>
                      <a:pt x="18002" y="0"/>
                    </a:lnTo>
                    <a:lnTo>
                      <a:pt x="0" y="0"/>
                    </a:lnTo>
                    <a:lnTo>
                      <a:pt x="0" y="171355"/>
                    </a:lnTo>
                    <a:lnTo>
                      <a:pt x="18002" y="171355"/>
                    </a:lnTo>
                    <a:lnTo>
                      <a:pt x="18002" y="84106"/>
                    </a:lnTo>
                    <a:lnTo>
                      <a:pt x="102299" y="171164"/>
                    </a:lnTo>
                    <a:lnTo>
                      <a:pt x="102489" y="171355"/>
                    </a:lnTo>
                    <a:lnTo>
                      <a:pt x="126492" y="171355"/>
                    </a:lnTo>
                    <a:close/>
                  </a:path>
                </a:pathLst>
              </a:custGeom>
              <a:grpFill/>
              <a:ln w="9525" cap="flat">
                <a:noFill/>
                <a:prstDash val="solid"/>
                <a:miter/>
              </a:ln>
            </p:spPr>
            <p:txBody>
              <a:bodyPr rtlCol="0" anchor="ctr"/>
              <a:lstStyle/>
              <a:p>
                <a:endParaRPr lang="en-US"/>
              </a:p>
            </p:txBody>
          </p:sp>
        </p:grpSp>
        <p:grpSp>
          <p:nvGrpSpPr>
            <p:cNvPr id="13" name="Grafik 22">
              <a:extLst>
                <a:ext uri="{FF2B5EF4-FFF2-40B4-BE49-F238E27FC236}">
                  <a16:creationId xmlns:a16="http://schemas.microsoft.com/office/drawing/2014/main" id="{104B0536-EE88-6431-94AC-5642D63BD8C3}"/>
                </a:ext>
              </a:extLst>
            </p:cNvPr>
            <p:cNvGrpSpPr/>
            <p:nvPr/>
          </p:nvGrpSpPr>
          <p:grpSpPr>
            <a:xfrm>
              <a:off x="643138" y="6443818"/>
              <a:ext cx="481950" cy="95079"/>
              <a:chOff x="5401341" y="3363658"/>
              <a:chExt cx="868584" cy="171354"/>
            </a:xfrm>
            <a:grpFill/>
          </p:grpSpPr>
          <p:sp>
            <p:nvSpPr>
              <p:cNvPr id="14" name="Freihandform: Form 3288">
                <a:extLst>
                  <a:ext uri="{FF2B5EF4-FFF2-40B4-BE49-F238E27FC236}">
                    <a16:creationId xmlns:a16="http://schemas.microsoft.com/office/drawing/2014/main" id="{C6462A7B-A29A-497A-59D0-375990573843}"/>
                  </a:ext>
                </a:extLst>
              </p:cNvPr>
              <p:cNvSpPr/>
              <p:nvPr/>
            </p:nvSpPr>
            <p:spPr>
              <a:xfrm>
                <a:off x="5401341" y="3363658"/>
                <a:ext cx="232029" cy="171354"/>
              </a:xfrm>
              <a:custGeom>
                <a:avLst/>
                <a:gdLst>
                  <a:gd name="connsiteX0" fmla="*/ 164783 w 232029"/>
                  <a:gd name="connsiteY0" fmla="*/ 171355 h 171354"/>
                  <a:gd name="connsiteX1" fmla="*/ 180499 w 232029"/>
                  <a:gd name="connsiteY1" fmla="*/ 171355 h 171354"/>
                  <a:gd name="connsiteX2" fmla="*/ 231839 w 232029"/>
                  <a:gd name="connsiteY2" fmla="*/ 572 h 171354"/>
                  <a:gd name="connsiteX3" fmla="*/ 232029 w 232029"/>
                  <a:gd name="connsiteY3" fmla="*/ 0 h 171354"/>
                  <a:gd name="connsiteX4" fmla="*/ 214027 w 232029"/>
                  <a:gd name="connsiteY4" fmla="*/ 0 h 171354"/>
                  <a:gd name="connsiteX5" fmla="*/ 172307 w 232029"/>
                  <a:gd name="connsiteY5" fmla="*/ 143066 h 171354"/>
                  <a:gd name="connsiteX6" fmla="*/ 125349 w 232029"/>
                  <a:gd name="connsiteY6" fmla="*/ 0 h 171354"/>
                  <a:gd name="connsiteX7" fmla="*/ 107061 w 232029"/>
                  <a:gd name="connsiteY7" fmla="*/ 0 h 171354"/>
                  <a:gd name="connsiteX8" fmla="*/ 60484 w 232029"/>
                  <a:gd name="connsiteY8" fmla="*/ 143066 h 171354"/>
                  <a:gd name="connsiteX9" fmla="*/ 19050 w 232029"/>
                  <a:gd name="connsiteY9" fmla="*/ 286 h 171354"/>
                  <a:gd name="connsiteX10" fmla="*/ 18955 w 232029"/>
                  <a:gd name="connsiteY10" fmla="*/ 0 h 171354"/>
                  <a:gd name="connsiteX11" fmla="*/ 0 w 232029"/>
                  <a:gd name="connsiteY11" fmla="*/ 0 h 171354"/>
                  <a:gd name="connsiteX12" fmla="*/ 51816 w 232029"/>
                  <a:gd name="connsiteY12" fmla="*/ 170974 h 171354"/>
                  <a:gd name="connsiteX13" fmla="*/ 51911 w 232029"/>
                  <a:gd name="connsiteY13" fmla="*/ 171355 h 171354"/>
                  <a:gd name="connsiteX14" fmla="*/ 67151 w 232029"/>
                  <a:gd name="connsiteY14" fmla="*/ 171355 h 171354"/>
                  <a:gd name="connsiteX15" fmla="*/ 115824 w 232029"/>
                  <a:gd name="connsiteY15" fmla="*/ 25432 h 171354"/>
                  <a:gd name="connsiteX16" fmla="*/ 164687 w 232029"/>
                  <a:gd name="connsiteY16" fmla="*/ 170974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029" h="171354">
                    <a:moveTo>
                      <a:pt x="164783" y="171355"/>
                    </a:moveTo>
                    <a:lnTo>
                      <a:pt x="180499" y="171355"/>
                    </a:lnTo>
                    <a:lnTo>
                      <a:pt x="231839" y="572"/>
                    </a:lnTo>
                    <a:lnTo>
                      <a:pt x="232029" y="0"/>
                    </a:lnTo>
                    <a:lnTo>
                      <a:pt x="214027" y="0"/>
                    </a:lnTo>
                    <a:lnTo>
                      <a:pt x="172307" y="143066"/>
                    </a:lnTo>
                    <a:lnTo>
                      <a:pt x="125349" y="0"/>
                    </a:lnTo>
                    <a:lnTo>
                      <a:pt x="107061" y="0"/>
                    </a:lnTo>
                    <a:lnTo>
                      <a:pt x="60484" y="143066"/>
                    </a:lnTo>
                    <a:lnTo>
                      <a:pt x="19050" y="286"/>
                    </a:lnTo>
                    <a:lnTo>
                      <a:pt x="18955" y="0"/>
                    </a:lnTo>
                    <a:lnTo>
                      <a:pt x="0" y="0"/>
                    </a:lnTo>
                    <a:lnTo>
                      <a:pt x="51816" y="170974"/>
                    </a:lnTo>
                    <a:lnTo>
                      <a:pt x="51911" y="171355"/>
                    </a:lnTo>
                    <a:lnTo>
                      <a:pt x="67151" y="171355"/>
                    </a:lnTo>
                    <a:lnTo>
                      <a:pt x="115824" y="25432"/>
                    </a:lnTo>
                    <a:lnTo>
                      <a:pt x="164687" y="170974"/>
                    </a:lnTo>
                    <a:close/>
                  </a:path>
                </a:pathLst>
              </a:custGeom>
              <a:grpFill/>
              <a:ln w="9525" cap="flat">
                <a:noFill/>
                <a:prstDash val="solid"/>
                <a:miter/>
              </a:ln>
            </p:spPr>
            <p:txBody>
              <a:bodyPr rtlCol="0" anchor="ctr"/>
              <a:lstStyle/>
              <a:p>
                <a:endParaRPr lang="en-US"/>
              </a:p>
            </p:txBody>
          </p:sp>
          <p:sp>
            <p:nvSpPr>
              <p:cNvPr id="15" name="Freihandform: Form 3289">
                <a:extLst>
                  <a:ext uri="{FF2B5EF4-FFF2-40B4-BE49-F238E27FC236}">
                    <a16:creationId xmlns:a16="http://schemas.microsoft.com/office/drawing/2014/main" id="{1E12398F-4DAA-011B-CCBE-B1FA53E7FDD4}"/>
                  </a:ext>
                </a:extLst>
              </p:cNvPr>
              <p:cNvSpPr/>
              <p:nvPr/>
            </p:nvSpPr>
            <p:spPr>
              <a:xfrm>
                <a:off x="5667851" y="3363658"/>
                <a:ext cx="18002" cy="171354"/>
              </a:xfrm>
              <a:custGeom>
                <a:avLst/>
                <a:gdLst>
                  <a:gd name="connsiteX0" fmla="*/ 0 w 18002"/>
                  <a:gd name="connsiteY0" fmla="*/ 0 h 171354"/>
                  <a:gd name="connsiteX1" fmla="*/ 18002 w 18002"/>
                  <a:gd name="connsiteY1" fmla="*/ 0 h 171354"/>
                  <a:gd name="connsiteX2" fmla="*/ 18002 w 18002"/>
                  <a:gd name="connsiteY2" fmla="*/ 171355 h 171354"/>
                  <a:gd name="connsiteX3" fmla="*/ 0 w 18002"/>
                  <a:gd name="connsiteY3" fmla="*/ 171355 h 171354"/>
                </a:gdLst>
                <a:ahLst/>
                <a:cxnLst>
                  <a:cxn ang="0">
                    <a:pos x="connsiteX0" y="connsiteY0"/>
                  </a:cxn>
                  <a:cxn ang="0">
                    <a:pos x="connsiteX1" y="connsiteY1"/>
                  </a:cxn>
                  <a:cxn ang="0">
                    <a:pos x="connsiteX2" y="connsiteY2"/>
                  </a:cxn>
                  <a:cxn ang="0">
                    <a:pos x="connsiteX3" y="connsiteY3"/>
                  </a:cxn>
                </a:cxnLst>
                <a:rect l="l" t="t" r="r" b="b"/>
                <a:pathLst>
                  <a:path w="18002" h="171354">
                    <a:moveTo>
                      <a:pt x="0" y="0"/>
                    </a:moveTo>
                    <a:lnTo>
                      <a:pt x="18002" y="0"/>
                    </a:lnTo>
                    <a:lnTo>
                      <a:pt x="18002" y="171355"/>
                    </a:lnTo>
                    <a:lnTo>
                      <a:pt x="0" y="171355"/>
                    </a:lnTo>
                    <a:close/>
                  </a:path>
                </a:pathLst>
              </a:custGeom>
              <a:grpFill/>
              <a:ln w="9525" cap="flat">
                <a:noFill/>
                <a:prstDash val="solid"/>
                <a:miter/>
              </a:ln>
            </p:spPr>
            <p:txBody>
              <a:bodyPr rtlCol="0" anchor="ctr"/>
              <a:lstStyle/>
              <a:p>
                <a:endParaRPr lang="en-US"/>
              </a:p>
            </p:txBody>
          </p:sp>
          <p:sp>
            <p:nvSpPr>
              <p:cNvPr id="16" name="Freihandform: Form 3290">
                <a:extLst>
                  <a:ext uri="{FF2B5EF4-FFF2-40B4-BE49-F238E27FC236}">
                    <a16:creationId xmlns:a16="http://schemas.microsoft.com/office/drawing/2014/main" id="{D10C1389-B938-A66F-11F0-C27DDD937FEC}"/>
                  </a:ext>
                </a:extLst>
              </p:cNvPr>
              <p:cNvSpPr/>
              <p:nvPr/>
            </p:nvSpPr>
            <p:spPr>
              <a:xfrm>
                <a:off x="5732526" y="3363658"/>
                <a:ext cx="92297" cy="171354"/>
              </a:xfrm>
              <a:custGeom>
                <a:avLst/>
                <a:gdLst>
                  <a:gd name="connsiteX0" fmla="*/ 92297 w 92297"/>
                  <a:gd name="connsiteY0" fmla="*/ 155067 h 171354"/>
                  <a:gd name="connsiteX1" fmla="*/ 18002 w 92297"/>
                  <a:gd name="connsiteY1" fmla="*/ 155067 h 171354"/>
                  <a:gd name="connsiteX2" fmla="*/ 18002 w 92297"/>
                  <a:gd name="connsiteY2" fmla="*/ 89821 h 171354"/>
                  <a:gd name="connsiteX3" fmla="*/ 77248 w 92297"/>
                  <a:gd name="connsiteY3" fmla="*/ 89821 h 171354"/>
                  <a:gd name="connsiteX4" fmla="*/ 77248 w 92297"/>
                  <a:gd name="connsiteY4" fmla="*/ 73628 h 171354"/>
                  <a:gd name="connsiteX5" fmla="*/ 18002 w 92297"/>
                  <a:gd name="connsiteY5" fmla="*/ 73628 h 171354"/>
                  <a:gd name="connsiteX6" fmla="*/ 18002 w 92297"/>
                  <a:gd name="connsiteY6" fmla="*/ 16288 h 171354"/>
                  <a:gd name="connsiteX7" fmla="*/ 89821 w 92297"/>
                  <a:gd name="connsiteY7" fmla="*/ 16288 h 171354"/>
                  <a:gd name="connsiteX8" fmla="*/ 89821 w 92297"/>
                  <a:gd name="connsiteY8" fmla="*/ 0 h 171354"/>
                  <a:gd name="connsiteX9" fmla="*/ 0 w 92297"/>
                  <a:gd name="connsiteY9" fmla="*/ 0 h 171354"/>
                  <a:gd name="connsiteX10" fmla="*/ 0 w 92297"/>
                  <a:gd name="connsiteY10" fmla="*/ 171355 h 171354"/>
                  <a:gd name="connsiteX11" fmla="*/ 92297 w 92297"/>
                  <a:gd name="connsiteY11"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97" h="171354">
                    <a:moveTo>
                      <a:pt x="92297" y="155067"/>
                    </a:moveTo>
                    <a:lnTo>
                      <a:pt x="18002" y="155067"/>
                    </a:lnTo>
                    <a:lnTo>
                      <a:pt x="18002" y="89821"/>
                    </a:lnTo>
                    <a:lnTo>
                      <a:pt x="77248" y="89821"/>
                    </a:lnTo>
                    <a:lnTo>
                      <a:pt x="77248" y="73628"/>
                    </a:lnTo>
                    <a:lnTo>
                      <a:pt x="18002" y="73628"/>
                    </a:lnTo>
                    <a:lnTo>
                      <a:pt x="18002" y="16288"/>
                    </a:lnTo>
                    <a:lnTo>
                      <a:pt x="89821" y="16288"/>
                    </a:lnTo>
                    <a:lnTo>
                      <a:pt x="89821" y="0"/>
                    </a:lnTo>
                    <a:lnTo>
                      <a:pt x="0" y="0"/>
                    </a:lnTo>
                    <a:lnTo>
                      <a:pt x="0" y="171355"/>
                    </a:lnTo>
                    <a:lnTo>
                      <a:pt x="92297" y="171355"/>
                    </a:lnTo>
                    <a:close/>
                  </a:path>
                </a:pathLst>
              </a:custGeom>
              <a:grpFill/>
              <a:ln w="9525" cap="flat">
                <a:noFill/>
                <a:prstDash val="solid"/>
                <a:miter/>
              </a:ln>
            </p:spPr>
            <p:txBody>
              <a:bodyPr rtlCol="0" anchor="ctr"/>
              <a:lstStyle/>
              <a:p>
                <a:endParaRPr lang="en-US"/>
              </a:p>
            </p:txBody>
          </p:sp>
          <p:sp>
            <p:nvSpPr>
              <p:cNvPr id="17" name="Freihandform: Form 3291">
                <a:extLst>
                  <a:ext uri="{FF2B5EF4-FFF2-40B4-BE49-F238E27FC236}">
                    <a16:creationId xmlns:a16="http://schemas.microsoft.com/office/drawing/2014/main" id="{AB7B1C0C-D2B7-3E0D-60B2-07FB89F397C0}"/>
                  </a:ext>
                </a:extLst>
              </p:cNvPr>
              <p:cNvSpPr/>
              <p:nvPr/>
            </p:nvSpPr>
            <p:spPr>
              <a:xfrm>
                <a:off x="5856922" y="3363658"/>
                <a:ext cx="129635" cy="171354"/>
              </a:xfrm>
              <a:custGeom>
                <a:avLst/>
                <a:gdLst>
                  <a:gd name="connsiteX0" fmla="*/ 17050 w 129635"/>
                  <a:gd name="connsiteY0" fmla="*/ 28956 h 171354"/>
                  <a:gd name="connsiteX1" fmla="*/ 115729 w 129635"/>
                  <a:gd name="connsiteY1" fmla="*/ 171164 h 171354"/>
                  <a:gd name="connsiteX2" fmla="*/ 115824 w 129635"/>
                  <a:gd name="connsiteY2" fmla="*/ 171355 h 171354"/>
                  <a:gd name="connsiteX3" fmla="*/ 129635 w 129635"/>
                  <a:gd name="connsiteY3" fmla="*/ 171355 h 171354"/>
                  <a:gd name="connsiteX4" fmla="*/ 129635 w 129635"/>
                  <a:gd name="connsiteY4" fmla="*/ 0 h 171354"/>
                  <a:gd name="connsiteX5" fmla="*/ 112681 w 129635"/>
                  <a:gd name="connsiteY5" fmla="*/ 0 h 171354"/>
                  <a:gd name="connsiteX6" fmla="*/ 112681 w 129635"/>
                  <a:gd name="connsiteY6" fmla="*/ 138017 h 171354"/>
                  <a:gd name="connsiteX7" fmla="*/ 16954 w 129635"/>
                  <a:gd name="connsiteY7" fmla="*/ 191 h 171354"/>
                  <a:gd name="connsiteX8" fmla="*/ 16859 w 129635"/>
                  <a:gd name="connsiteY8" fmla="*/ 0 h 171354"/>
                  <a:gd name="connsiteX9" fmla="*/ 0 w 129635"/>
                  <a:gd name="connsiteY9" fmla="*/ 0 h 171354"/>
                  <a:gd name="connsiteX10" fmla="*/ 0 w 129635"/>
                  <a:gd name="connsiteY10" fmla="*/ 171355 h 171354"/>
                  <a:gd name="connsiteX11" fmla="*/ 17050 w 129635"/>
                  <a:gd name="connsiteY11"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635" h="171354">
                    <a:moveTo>
                      <a:pt x="17050" y="28956"/>
                    </a:moveTo>
                    <a:lnTo>
                      <a:pt x="115729" y="171164"/>
                    </a:lnTo>
                    <a:lnTo>
                      <a:pt x="115824" y="171355"/>
                    </a:lnTo>
                    <a:lnTo>
                      <a:pt x="129635" y="171355"/>
                    </a:lnTo>
                    <a:lnTo>
                      <a:pt x="129635" y="0"/>
                    </a:lnTo>
                    <a:lnTo>
                      <a:pt x="112681" y="0"/>
                    </a:lnTo>
                    <a:lnTo>
                      <a:pt x="112681" y="138017"/>
                    </a:lnTo>
                    <a:lnTo>
                      <a:pt x="16954" y="191"/>
                    </a:lnTo>
                    <a:lnTo>
                      <a:pt x="16859" y="0"/>
                    </a:lnTo>
                    <a:lnTo>
                      <a:pt x="0" y="0"/>
                    </a:lnTo>
                    <a:lnTo>
                      <a:pt x="0" y="171355"/>
                    </a:lnTo>
                    <a:lnTo>
                      <a:pt x="17050" y="171355"/>
                    </a:lnTo>
                    <a:close/>
                  </a:path>
                </a:pathLst>
              </a:custGeom>
              <a:grpFill/>
              <a:ln w="9525" cap="flat">
                <a:noFill/>
                <a:prstDash val="solid"/>
                <a:miter/>
              </a:ln>
            </p:spPr>
            <p:txBody>
              <a:bodyPr rtlCol="0" anchor="ctr"/>
              <a:lstStyle/>
              <a:p>
                <a:endParaRPr lang="en-US"/>
              </a:p>
            </p:txBody>
          </p:sp>
          <p:sp>
            <p:nvSpPr>
              <p:cNvPr id="18" name="Freihandform: Form 3292">
                <a:extLst>
                  <a:ext uri="{FF2B5EF4-FFF2-40B4-BE49-F238E27FC236}">
                    <a16:creationId xmlns:a16="http://schemas.microsoft.com/office/drawing/2014/main" id="{DE7F4A1D-1D1E-82FF-3B99-F6066FB278B3}"/>
                  </a:ext>
                </a:extLst>
              </p:cNvPr>
              <p:cNvSpPr/>
              <p:nvPr/>
            </p:nvSpPr>
            <p:spPr>
              <a:xfrm>
                <a:off x="6031039" y="3363658"/>
                <a:ext cx="92297" cy="171354"/>
              </a:xfrm>
              <a:custGeom>
                <a:avLst/>
                <a:gdLst>
                  <a:gd name="connsiteX0" fmla="*/ 92297 w 92297"/>
                  <a:gd name="connsiteY0" fmla="*/ 155067 h 171354"/>
                  <a:gd name="connsiteX1" fmla="*/ 18002 w 92297"/>
                  <a:gd name="connsiteY1" fmla="*/ 155067 h 171354"/>
                  <a:gd name="connsiteX2" fmla="*/ 18002 w 92297"/>
                  <a:gd name="connsiteY2" fmla="*/ 89821 h 171354"/>
                  <a:gd name="connsiteX3" fmla="*/ 77248 w 92297"/>
                  <a:gd name="connsiteY3" fmla="*/ 89821 h 171354"/>
                  <a:gd name="connsiteX4" fmla="*/ 77248 w 92297"/>
                  <a:gd name="connsiteY4" fmla="*/ 73628 h 171354"/>
                  <a:gd name="connsiteX5" fmla="*/ 18002 w 92297"/>
                  <a:gd name="connsiteY5" fmla="*/ 73628 h 171354"/>
                  <a:gd name="connsiteX6" fmla="*/ 18002 w 92297"/>
                  <a:gd name="connsiteY6" fmla="*/ 16288 h 171354"/>
                  <a:gd name="connsiteX7" fmla="*/ 89821 w 92297"/>
                  <a:gd name="connsiteY7" fmla="*/ 16288 h 171354"/>
                  <a:gd name="connsiteX8" fmla="*/ 89821 w 92297"/>
                  <a:gd name="connsiteY8" fmla="*/ 0 h 171354"/>
                  <a:gd name="connsiteX9" fmla="*/ 0 w 92297"/>
                  <a:gd name="connsiteY9" fmla="*/ 0 h 171354"/>
                  <a:gd name="connsiteX10" fmla="*/ 0 w 92297"/>
                  <a:gd name="connsiteY10" fmla="*/ 171355 h 171354"/>
                  <a:gd name="connsiteX11" fmla="*/ 92297 w 92297"/>
                  <a:gd name="connsiteY11"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97" h="171354">
                    <a:moveTo>
                      <a:pt x="92297" y="155067"/>
                    </a:moveTo>
                    <a:lnTo>
                      <a:pt x="18002" y="155067"/>
                    </a:lnTo>
                    <a:lnTo>
                      <a:pt x="18002" y="89821"/>
                    </a:lnTo>
                    <a:lnTo>
                      <a:pt x="77248" y="89821"/>
                    </a:lnTo>
                    <a:lnTo>
                      <a:pt x="77248" y="73628"/>
                    </a:lnTo>
                    <a:lnTo>
                      <a:pt x="18002" y="73628"/>
                    </a:lnTo>
                    <a:lnTo>
                      <a:pt x="18002" y="16288"/>
                    </a:lnTo>
                    <a:lnTo>
                      <a:pt x="89821" y="16288"/>
                    </a:lnTo>
                    <a:lnTo>
                      <a:pt x="89821" y="0"/>
                    </a:lnTo>
                    <a:lnTo>
                      <a:pt x="0" y="0"/>
                    </a:lnTo>
                    <a:lnTo>
                      <a:pt x="0" y="171355"/>
                    </a:lnTo>
                    <a:lnTo>
                      <a:pt x="92297" y="171355"/>
                    </a:lnTo>
                    <a:close/>
                  </a:path>
                </a:pathLst>
              </a:custGeom>
              <a:grpFill/>
              <a:ln w="9525" cap="flat">
                <a:noFill/>
                <a:prstDash val="solid"/>
                <a:miter/>
              </a:ln>
            </p:spPr>
            <p:txBody>
              <a:bodyPr rtlCol="0" anchor="ctr"/>
              <a:lstStyle/>
              <a:p>
                <a:endParaRPr lang="en-US"/>
              </a:p>
            </p:txBody>
          </p:sp>
          <p:sp>
            <p:nvSpPr>
              <p:cNvPr id="19" name="Freihandform: Form 3293">
                <a:extLst>
                  <a:ext uri="{FF2B5EF4-FFF2-40B4-BE49-F238E27FC236}">
                    <a16:creationId xmlns:a16="http://schemas.microsoft.com/office/drawing/2014/main" id="{D49F176B-6F58-9401-BA4A-6020933DA05A}"/>
                  </a:ext>
                </a:extLst>
              </p:cNvPr>
              <p:cNvSpPr/>
              <p:nvPr/>
            </p:nvSpPr>
            <p:spPr>
              <a:xfrm>
                <a:off x="6155531" y="3363658"/>
                <a:ext cx="114395" cy="171354"/>
              </a:xfrm>
              <a:custGeom>
                <a:avLst/>
                <a:gdLst>
                  <a:gd name="connsiteX0" fmla="*/ 92869 w 114395"/>
                  <a:gd name="connsiteY0" fmla="*/ 171164 h 171354"/>
                  <a:gd name="connsiteX1" fmla="*/ 92964 w 114395"/>
                  <a:gd name="connsiteY1" fmla="*/ 171355 h 171354"/>
                  <a:gd name="connsiteX2" fmla="*/ 114395 w 114395"/>
                  <a:gd name="connsiteY2" fmla="*/ 171355 h 171354"/>
                  <a:gd name="connsiteX3" fmla="*/ 58579 w 114395"/>
                  <a:gd name="connsiteY3" fmla="*/ 93917 h 171354"/>
                  <a:gd name="connsiteX4" fmla="*/ 98965 w 114395"/>
                  <a:gd name="connsiteY4" fmla="*/ 46958 h 171354"/>
                  <a:gd name="connsiteX5" fmla="*/ 43910 w 114395"/>
                  <a:gd name="connsiteY5" fmla="*/ 0 h 171354"/>
                  <a:gd name="connsiteX6" fmla="*/ 0 w 114395"/>
                  <a:gd name="connsiteY6" fmla="*/ 0 h 171354"/>
                  <a:gd name="connsiteX7" fmla="*/ 0 w 114395"/>
                  <a:gd name="connsiteY7" fmla="*/ 171355 h 171354"/>
                  <a:gd name="connsiteX8" fmla="*/ 18002 w 114395"/>
                  <a:gd name="connsiteY8" fmla="*/ 171355 h 171354"/>
                  <a:gd name="connsiteX9" fmla="*/ 18002 w 114395"/>
                  <a:gd name="connsiteY9" fmla="*/ 96107 h 171354"/>
                  <a:gd name="connsiteX10" fmla="*/ 38957 w 114395"/>
                  <a:gd name="connsiteY10" fmla="*/ 96107 h 171354"/>
                  <a:gd name="connsiteX11" fmla="*/ 92869 w 114395"/>
                  <a:gd name="connsiteY11" fmla="*/ 171164 h 171354"/>
                  <a:gd name="connsiteX12" fmla="*/ 40196 w 114395"/>
                  <a:gd name="connsiteY12" fmla="*/ 80486 h 171354"/>
                  <a:gd name="connsiteX13" fmla="*/ 18002 w 114395"/>
                  <a:gd name="connsiteY13" fmla="*/ 80486 h 171354"/>
                  <a:gd name="connsiteX14" fmla="*/ 18002 w 114395"/>
                  <a:gd name="connsiteY14" fmla="*/ 16002 h 171354"/>
                  <a:gd name="connsiteX15" fmla="*/ 43148 w 114395"/>
                  <a:gd name="connsiteY15" fmla="*/ 16002 h 171354"/>
                  <a:gd name="connsiteX16" fmla="*/ 80677 w 114395"/>
                  <a:gd name="connsiteY16" fmla="*/ 47911 h 171354"/>
                  <a:gd name="connsiteX17" fmla="*/ 40196 w 114395"/>
                  <a:gd name="connsiteY17" fmla="*/ 80486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95" h="171354">
                    <a:moveTo>
                      <a:pt x="92869" y="171164"/>
                    </a:moveTo>
                    <a:lnTo>
                      <a:pt x="92964" y="171355"/>
                    </a:lnTo>
                    <a:lnTo>
                      <a:pt x="114395" y="171355"/>
                    </a:lnTo>
                    <a:lnTo>
                      <a:pt x="58579" y="93917"/>
                    </a:lnTo>
                    <a:cubicBezTo>
                      <a:pt x="84296" y="88011"/>
                      <a:pt x="98965" y="70866"/>
                      <a:pt x="98965" y="46958"/>
                    </a:cubicBezTo>
                    <a:cubicBezTo>
                      <a:pt x="98965" y="17526"/>
                      <a:pt x="78391" y="0"/>
                      <a:pt x="43910" y="0"/>
                    </a:cubicBezTo>
                    <a:lnTo>
                      <a:pt x="0" y="0"/>
                    </a:lnTo>
                    <a:lnTo>
                      <a:pt x="0" y="171355"/>
                    </a:lnTo>
                    <a:lnTo>
                      <a:pt x="18002" y="171355"/>
                    </a:lnTo>
                    <a:lnTo>
                      <a:pt x="18002" y="96107"/>
                    </a:lnTo>
                    <a:lnTo>
                      <a:pt x="38957" y="96107"/>
                    </a:lnTo>
                    <a:lnTo>
                      <a:pt x="92869" y="171164"/>
                    </a:lnTo>
                    <a:close/>
                    <a:moveTo>
                      <a:pt x="40196" y="80486"/>
                    </a:moveTo>
                    <a:lnTo>
                      <a:pt x="18002" y="80486"/>
                    </a:lnTo>
                    <a:lnTo>
                      <a:pt x="18002" y="16002"/>
                    </a:lnTo>
                    <a:lnTo>
                      <a:pt x="43148" y="16002"/>
                    </a:lnTo>
                    <a:cubicBezTo>
                      <a:pt x="67342" y="16002"/>
                      <a:pt x="80677" y="27337"/>
                      <a:pt x="80677" y="47911"/>
                    </a:cubicBezTo>
                    <a:cubicBezTo>
                      <a:pt x="80772" y="68580"/>
                      <a:pt x="65913" y="80486"/>
                      <a:pt x="40196" y="80486"/>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4131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26D21A4-0583-E80F-C7D8-40028C9079C9}"/>
              </a:ext>
            </a:extLst>
          </p:cNvPr>
          <p:cNvSpPr>
            <a:spLocks noGrp="1"/>
          </p:cNvSpPr>
          <p:nvPr>
            <p:ph type="title"/>
          </p:nvPr>
        </p:nvSpPr>
        <p:spPr>
          <a:xfrm>
            <a:off x="707511" y="868561"/>
            <a:ext cx="7204589" cy="666448"/>
          </a:xfrm>
        </p:spPr>
        <p:txBody>
          <a:bodyPr/>
          <a:lstStyle/>
          <a:p>
            <a:r>
              <a:rPr lang="de-DE" dirty="0">
                <a:latin typeface="+mj-lt"/>
              </a:rPr>
              <a:t>Mutual Funds </a:t>
            </a:r>
          </a:p>
        </p:txBody>
      </p:sp>
      <p:sp>
        <p:nvSpPr>
          <p:cNvPr id="4" name="Foliennummernplatzhalter 3">
            <a:extLst>
              <a:ext uri="{FF2B5EF4-FFF2-40B4-BE49-F238E27FC236}">
                <a16:creationId xmlns:a16="http://schemas.microsoft.com/office/drawing/2014/main" id="{F5DF481D-B0C5-A5AE-F4D1-2657F0941C09}"/>
              </a:ext>
            </a:extLst>
          </p:cNvPr>
          <p:cNvSpPr>
            <a:spLocks noGrp="1"/>
          </p:cNvSpPr>
          <p:nvPr>
            <p:ph type="sldNum" sz="quarter" idx="4"/>
          </p:nvPr>
        </p:nvSpPr>
        <p:spPr/>
        <p:txBody>
          <a:bodyPr/>
          <a:lstStyle/>
          <a:p>
            <a:fld id="{867F421F-A6CC-D64B-BF47-AD6360142D44}" type="slidenum">
              <a:rPr lang="de-DE" smtClean="0">
                <a:solidFill>
                  <a:schemeClr val="accent5">
                    <a:lumMod val="40000"/>
                    <a:lumOff val="60000"/>
                  </a:schemeClr>
                </a:solidFill>
              </a:rPr>
              <a:pPr/>
              <a:t>11</a:t>
            </a:fld>
            <a:endParaRPr lang="de-DE" dirty="0">
              <a:solidFill>
                <a:schemeClr val="accent5">
                  <a:lumMod val="40000"/>
                  <a:lumOff val="60000"/>
                </a:schemeClr>
              </a:solidFill>
            </a:endParaRPr>
          </a:p>
        </p:txBody>
      </p:sp>
      <p:sp>
        <p:nvSpPr>
          <p:cNvPr id="17" name="Textplatzhalter 16">
            <a:extLst>
              <a:ext uri="{FF2B5EF4-FFF2-40B4-BE49-F238E27FC236}">
                <a16:creationId xmlns:a16="http://schemas.microsoft.com/office/drawing/2014/main" id="{50EFD374-C3CF-90CB-4EE4-8AE2CED32BD6}"/>
              </a:ext>
            </a:extLst>
          </p:cNvPr>
          <p:cNvSpPr>
            <a:spLocks noGrp="1"/>
          </p:cNvSpPr>
          <p:nvPr>
            <p:ph type="body" sz="quarter" idx="12"/>
          </p:nvPr>
        </p:nvSpPr>
        <p:spPr/>
        <p:txBody>
          <a:bodyPr/>
          <a:lstStyle/>
          <a:p>
            <a:r>
              <a:rPr lang="de-DE" dirty="0"/>
              <a:t>FUND UNIVERSE</a:t>
            </a:r>
          </a:p>
        </p:txBody>
      </p:sp>
      <p:sp>
        <p:nvSpPr>
          <p:cNvPr id="6" name="Textfeld 5">
            <a:extLst>
              <a:ext uri="{FF2B5EF4-FFF2-40B4-BE49-F238E27FC236}">
                <a16:creationId xmlns:a16="http://schemas.microsoft.com/office/drawing/2014/main" id="{0DF97774-0F4A-970E-7B92-72F6A8BF5BBB}"/>
              </a:ext>
            </a:extLst>
          </p:cNvPr>
          <p:cNvSpPr txBox="1"/>
          <p:nvPr/>
        </p:nvSpPr>
        <p:spPr>
          <a:xfrm>
            <a:off x="775347" y="1782511"/>
            <a:ext cx="3074399" cy="246221"/>
          </a:xfrm>
          <a:prstGeom prst="rect">
            <a:avLst/>
          </a:prstGeom>
          <a:solidFill>
            <a:srgbClr val="115361"/>
          </a:solidFill>
        </p:spPr>
        <p:txBody>
          <a:bodyPr wrap="square" lIns="144000" rIns="90000" rtlCol="0">
            <a:spAutoFit/>
          </a:bodyPr>
          <a:lstStyle/>
          <a:p>
            <a:r>
              <a:rPr lang="de-DE" sz="1000" dirty="0">
                <a:solidFill>
                  <a:schemeClr val="tx1">
                    <a:lumMod val="85000"/>
                  </a:schemeClr>
                </a:solidFill>
                <a:latin typeface="Whitney Book" pitchFamily="2" charset="0"/>
              </a:rPr>
              <a:t>     Ward Funds </a:t>
            </a:r>
          </a:p>
        </p:txBody>
      </p:sp>
      <p:sp>
        <p:nvSpPr>
          <p:cNvPr id="7" name="Textfeld 6">
            <a:extLst>
              <a:ext uri="{FF2B5EF4-FFF2-40B4-BE49-F238E27FC236}">
                <a16:creationId xmlns:a16="http://schemas.microsoft.com/office/drawing/2014/main" id="{D15DD5BB-8AC1-9714-CA6F-2C9B00EF9736}"/>
              </a:ext>
            </a:extLst>
          </p:cNvPr>
          <p:cNvSpPr txBox="1"/>
          <p:nvPr/>
        </p:nvSpPr>
        <p:spPr>
          <a:xfrm>
            <a:off x="781925" y="2014123"/>
            <a:ext cx="3060000" cy="797311"/>
          </a:xfrm>
          <a:prstGeom prst="rect">
            <a:avLst/>
          </a:prstGeom>
          <a:solidFill>
            <a:srgbClr val="006B7F"/>
          </a:solidFill>
          <a:ln w="12700">
            <a:solidFill>
              <a:srgbClr val="115361"/>
            </a:solidFill>
          </a:ln>
        </p:spPr>
        <p:txBody>
          <a:bodyPr wrap="square" lIns="144000" tIns="108000" rIns="90000" bIns="72000" rtlCol="0" anchor="ctr">
            <a:spAutoFit/>
          </a:bodyPr>
          <a:lstStyle/>
          <a:p>
            <a:r>
              <a:rPr lang="de-DE" sz="1600" b="1" dirty="0">
                <a:latin typeface="Whitney Bold" pitchFamily="2" charset="0"/>
              </a:rPr>
              <a:t>Austria Mündel</a:t>
            </a:r>
            <a:br>
              <a:rPr lang="de-DE" sz="1400" dirty="0"/>
            </a:br>
            <a:r>
              <a:rPr lang="en-GB" sz="1200" dirty="0">
                <a:latin typeface="Whitney Book" pitchFamily="2" charset="0"/>
              </a:rPr>
              <a:t>Focus: Austrian gilt-edged-securities</a:t>
            </a:r>
            <a:endParaRPr lang="de-DE" sz="1200" dirty="0">
              <a:latin typeface="Whitney Book" pitchFamily="2" charset="0"/>
            </a:endParaRPr>
          </a:p>
          <a:p>
            <a:endParaRPr lang="de-DE" sz="1200" dirty="0"/>
          </a:p>
        </p:txBody>
      </p:sp>
      <p:sp>
        <p:nvSpPr>
          <p:cNvPr id="8" name="Textfeld 7">
            <a:extLst>
              <a:ext uri="{FF2B5EF4-FFF2-40B4-BE49-F238E27FC236}">
                <a16:creationId xmlns:a16="http://schemas.microsoft.com/office/drawing/2014/main" id="{87FECCC5-5C4F-710B-20B9-BCB7F56EF982}"/>
              </a:ext>
            </a:extLst>
          </p:cNvPr>
          <p:cNvSpPr txBox="1"/>
          <p:nvPr/>
        </p:nvSpPr>
        <p:spPr>
          <a:xfrm>
            <a:off x="4219262" y="1783445"/>
            <a:ext cx="3074399" cy="246221"/>
          </a:xfrm>
          <a:prstGeom prst="rect">
            <a:avLst/>
          </a:prstGeom>
          <a:solidFill>
            <a:srgbClr val="115361"/>
          </a:solidFill>
        </p:spPr>
        <p:txBody>
          <a:bodyPr wrap="square" lIns="144000" rIns="90000" rtlCol="0">
            <a:spAutoFit/>
          </a:bodyPr>
          <a:lstStyle/>
          <a:p>
            <a:r>
              <a:rPr lang="de-DE" sz="1000" dirty="0">
                <a:solidFill>
                  <a:schemeClr val="tx1">
                    <a:lumMod val="85000"/>
                  </a:schemeClr>
                </a:solidFill>
                <a:latin typeface="Whitney Book" pitchFamily="2" charset="0"/>
              </a:rPr>
              <a:t>      Fund of Funds </a:t>
            </a:r>
          </a:p>
        </p:txBody>
      </p:sp>
      <p:sp>
        <p:nvSpPr>
          <p:cNvPr id="9" name="Textfeld 8">
            <a:extLst>
              <a:ext uri="{FF2B5EF4-FFF2-40B4-BE49-F238E27FC236}">
                <a16:creationId xmlns:a16="http://schemas.microsoft.com/office/drawing/2014/main" id="{A7DEBC9A-4C03-AA36-A5C7-DE3D4F6F3020}"/>
              </a:ext>
            </a:extLst>
          </p:cNvPr>
          <p:cNvSpPr txBox="1"/>
          <p:nvPr/>
        </p:nvSpPr>
        <p:spPr>
          <a:xfrm>
            <a:off x="4225612" y="2012159"/>
            <a:ext cx="3060000" cy="981977"/>
          </a:xfrm>
          <a:prstGeom prst="rect">
            <a:avLst/>
          </a:prstGeom>
          <a:solidFill>
            <a:srgbClr val="006B7F"/>
          </a:solidFill>
          <a:ln w="12700">
            <a:solidFill>
              <a:srgbClr val="115361"/>
            </a:solidFill>
          </a:ln>
        </p:spPr>
        <p:txBody>
          <a:bodyPr wrap="square" lIns="144000" tIns="108000" rIns="90000" bIns="72000" rtlCol="0" anchor="ctr">
            <a:spAutoFit/>
          </a:bodyPr>
          <a:lstStyle/>
          <a:p>
            <a:r>
              <a:rPr lang="de-DE" sz="1600" b="1" dirty="0">
                <a:latin typeface="Whitney Bold" pitchFamily="2" charset="0"/>
              </a:rPr>
              <a:t>WPB Premium Ausgewogen</a:t>
            </a:r>
            <a:br>
              <a:rPr lang="de-DE" sz="1400" dirty="0"/>
            </a:br>
            <a:r>
              <a:rPr lang="en-GB" sz="1200" dirty="0"/>
              <a:t>Focus: Equity, bond and convertible bond funds</a:t>
            </a:r>
            <a:endParaRPr lang="de-DE" sz="1200" dirty="0"/>
          </a:p>
          <a:p>
            <a:endParaRPr lang="de-DE" sz="1200" dirty="0"/>
          </a:p>
        </p:txBody>
      </p:sp>
      <p:sp>
        <p:nvSpPr>
          <p:cNvPr id="10" name="Textfeld 9">
            <a:extLst>
              <a:ext uri="{FF2B5EF4-FFF2-40B4-BE49-F238E27FC236}">
                <a16:creationId xmlns:a16="http://schemas.microsoft.com/office/drawing/2014/main" id="{03AA5F30-0C78-2B88-F739-D53263508D5D}"/>
              </a:ext>
            </a:extLst>
          </p:cNvPr>
          <p:cNvSpPr txBox="1"/>
          <p:nvPr/>
        </p:nvSpPr>
        <p:spPr>
          <a:xfrm>
            <a:off x="7662949" y="1783445"/>
            <a:ext cx="3074399" cy="246221"/>
          </a:xfrm>
          <a:prstGeom prst="rect">
            <a:avLst/>
          </a:prstGeom>
          <a:solidFill>
            <a:srgbClr val="115361"/>
          </a:solidFill>
        </p:spPr>
        <p:txBody>
          <a:bodyPr wrap="square" lIns="144000" rIns="90000" rtlCol="0">
            <a:spAutoFit/>
          </a:bodyPr>
          <a:lstStyle/>
          <a:p>
            <a:r>
              <a:rPr lang="de-DE" sz="1000" dirty="0">
                <a:solidFill>
                  <a:schemeClr val="tx1">
                    <a:lumMod val="85000"/>
                  </a:schemeClr>
                </a:solidFill>
                <a:latin typeface="Whitney Book" pitchFamily="2" charset="0"/>
              </a:rPr>
              <a:t>       Equity Funds </a:t>
            </a:r>
          </a:p>
        </p:txBody>
      </p:sp>
      <p:sp>
        <p:nvSpPr>
          <p:cNvPr id="11" name="Textfeld 10">
            <a:extLst>
              <a:ext uri="{FF2B5EF4-FFF2-40B4-BE49-F238E27FC236}">
                <a16:creationId xmlns:a16="http://schemas.microsoft.com/office/drawing/2014/main" id="{CDD283CB-D32B-A3D9-6828-9B64C88C911B}"/>
              </a:ext>
            </a:extLst>
          </p:cNvPr>
          <p:cNvSpPr txBox="1"/>
          <p:nvPr/>
        </p:nvSpPr>
        <p:spPr>
          <a:xfrm>
            <a:off x="7669299" y="2023209"/>
            <a:ext cx="3060000" cy="828089"/>
          </a:xfrm>
          <a:prstGeom prst="rect">
            <a:avLst/>
          </a:prstGeom>
          <a:solidFill>
            <a:srgbClr val="006B7F"/>
          </a:solidFill>
          <a:ln w="12700">
            <a:solidFill>
              <a:srgbClr val="115361"/>
            </a:solidFill>
          </a:ln>
        </p:spPr>
        <p:txBody>
          <a:bodyPr wrap="square" lIns="144000" tIns="108000" rIns="90000" bIns="72000" rtlCol="0" anchor="ctr">
            <a:spAutoFit/>
          </a:bodyPr>
          <a:lstStyle/>
          <a:p>
            <a:r>
              <a:rPr lang="de-DE" sz="1600" b="1" dirty="0">
                <a:latin typeface="Whitney Bold" pitchFamily="2" charset="0"/>
              </a:rPr>
              <a:t>Mozart </a:t>
            </a:r>
            <a:r>
              <a:rPr lang="de-DE" sz="1600" b="1" dirty="0" err="1">
                <a:latin typeface="Whitney Bold" pitchFamily="2" charset="0"/>
              </a:rPr>
              <a:t>One</a:t>
            </a:r>
            <a:br>
              <a:rPr lang="de-DE" sz="1400" b="1" dirty="0">
                <a:latin typeface="Whitney Bold" pitchFamily="2" charset="0"/>
              </a:rPr>
            </a:br>
            <a:r>
              <a:rPr lang="en-GB" sz="1200" dirty="0"/>
              <a:t>Focus: European small-mid-caps</a:t>
            </a:r>
            <a:endParaRPr lang="de-DE" sz="1200" dirty="0"/>
          </a:p>
          <a:p>
            <a:endParaRPr lang="de-DE" sz="1400" dirty="0"/>
          </a:p>
        </p:txBody>
      </p:sp>
      <p:sp>
        <p:nvSpPr>
          <p:cNvPr id="12" name="Textfeld 11">
            <a:extLst>
              <a:ext uri="{FF2B5EF4-FFF2-40B4-BE49-F238E27FC236}">
                <a16:creationId xmlns:a16="http://schemas.microsoft.com/office/drawing/2014/main" id="{CA30CAA0-981F-16B8-E292-5EA2CF558080}"/>
              </a:ext>
            </a:extLst>
          </p:cNvPr>
          <p:cNvSpPr txBox="1"/>
          <p:nvPr/>
        </p:nvSpPr>
        <p:spPr>
          <a:xfrm>
            <a:off x="7661478" y="2851298"/>
            <a:ext cx="3067821" cy="828089"/>
          </a:xfrm>
          <a:prstGeom prst="rect">
            <a:avLst/>
          </a:prstGeom>
          <a:solidFill>
            <a:srgbClr val="006B7F"/>
          </a:solidFill>
          <a:ln w="12700">
            <a:solidFill>
              <a:srgbClr val="115361"/>
            </a:solidFill>
          </a:ln>
        </p:spPr>
        <p:txBody>
          <a:bodyPr wrap="square" lIns="144000" tIns="108000" rIns="90000" bIns="72000" rtlCol="0" anchor="ctr">
            <a:spAutoFit/>
          </a:bodyPr>
          <a:lstStyle/>
          <a:p>
            <a:r>
              <a:rPr lang="de-DE" sz="1600" b="1" dirty="0">
                <a:latin typeface="Whitney Bold" pitchFamily="2" charset="0"/>
              </a:rPr>
              <a:t>WPB European Property</a:t>
            </a:r>
            <a:br>
              <a:rPr lang="de-DE" sz="1400" b="1" dirty="0">
                <a:latin typeface="Whitney Bold" pitchFamily="2" charset="0"/>
              </a:rPr>
            </a:br>
            <a:r>
              <a:rPr lang="en-GB" sz="1200" dirty="0"/>
              <a:t>Focus: European real estate stocks</a:t>
            </a:r>
            <a:endParaRPr lang="de-DE" sz="1200" dirty="0"/>
          </a:p>
          <a:p>
            <a:endParaRPr lang="de-DE" sz="1400" dirty="0"/>
          </a:p>
        </p:txBody>
      </p:sp>
      <p:sp>
        <p:nvSpPr>
          <p:cNvPr id="13" name="Textfeld 12">
            <a:extLst>
              <a:ext uri="{FF2B5EF4-FFF2-40B4-BE49-F238E27FC236}">
                <a16:creationId xmlns:a16="http://schemas.microsoft.com/office/drawing/2014/main" id="{C06CB609-BCFC-AC17-FE2C-0A458001D67D}"/>
              </a:ext>
            </a:extLst>
          </p:cNvPr>
          <p:cNvSpPr txBox="1"/>
          <p:nvPr/>
        </p:nvSpPr>
        <p:spPr>
          <a:xfrm>
            <a:off x="7661478" y="3587054"/>
            <a:ext cx="3084095" cy="797311"/>
          </a:xfrm>
          <a:prstGeom prst="rect">
            <a:avLst/>
          </a:prstGeom>
          <a:solidFill>
            <a:srgbClr val="006B7F"/>
          </a:solidFill>
          <a:ln w="12700">
            <a:solidFill>
              <a:srgbClr val="115361"/>
            </a:solidFill>
          </a:ln>
        </p:spPr>
        <p:txBody>
          <a:bodyPr wrap="square" lIns="144000" tIns="108000" rIns="90000" bIns="72000" rtlCol="0" anchor="ctr">
            <a:spAutoFit/>
          </a:bodyPr>
          <a:lstStyle/>
          <a:p>
            <a:r>
              <a:rPr lang="de-DE" sz="1600" b="1" dirty="0">
                <a:latin typeface="Whitney Bold" pitchFamily="2" charset="0"/>
              </a:rPr>
              <a:t>WPB European Equity</a:t>
            </a:r>
            <a:br>
              <a:rPr lang="de-DE" sz="1400" b="1" dirty="0">
                <a:latin typeface="Whitney Bold" pitchFamily="2" charset="0"/>
              </a:rPr>
            </a:br>
            <a:r>
              <a:rPr lang="en-GB" sz="1200" dirty="0"/>
              <a:t>Focus: European </a:t>
            </a:r>
          </a:p>
          <a:p>
            <a:r>
              <a:rPr lang="en-GB" sz="1200" dirty="0"/>
              <a:t>large-cap-dividend stocks</a:t>
            </a:r>
            <a:endParaRPr lang="de-DE" sz="1200" dirty="0"/>
          </a:p>
        </p:txBody>
      </p:sp>
      <p:sp>
        <p:nvSpPr>
          <p:cNvPr id="16" name="Rechteck 15">
            <a:extLst>
              <a:ext uri="{FF2B5EF4-FFF2-40B4-BE49-F238E27FC236}">
                <a16:creationId xmlns:a16="http://schemas.microsoft.com/office/drawing/2014/main" id="{BFD5CACE-3124-0F40-F2F8-A3437A6BC165}"/>
              </a:ext>
            </a:extLst>
          </p:cNvPr>
          <p:cNvSpPr/>
          <p:nvPr/>
        </p:nvSpPr>
        <p:spPr>
          <a:xfrm>
            <a:off x="781925" y="3311078"/>
            <a:ext cx="6503687" cy="2759319"/>
          </a:xfrm>
          <a:prstGeom prst="rect">
            <a:avLst/>
          </a:prstGeom>
          <a:solidFill>
            <a:srgbClr val="006B7F"/>
          </a:solidFill>
          <a:ln w="12700">
            <a:solidFill>
              <a:srgbClr val="11536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pic>
        <p:nvPicPr>
          <p:cNvPr id="5" name="Grafik 4">
            <a:extLst>
              <a:ext uri="{FF2B5EF4-FFF2-40B4-BE49-F238E27FC236}">
                <a16:creationId xmlns:a16="http://schemas.microsoft.com/office/drawing/2014/main" id="{862A784E-D0D9-D76A-1022-B9902CC7E403}"/>
              </a:ext>
            </a:extLst>
          </p:cNvPr>
          <p:cNvPicPr>
            <a:picLocks noChangeAspect="1"/>
          </p:cNvPicPr>
          <p:nvPr/>
        </p:nvPicPr>
        <p:blipFill>
          <a:blip r:embed="rId4"/>
          <a:srcRect/>
          <a:stretch/>
        </p:blipFill>
        <p:spPr>
          <a:xfrm>
            <a:off x="1121255" y="3513056"/>
            <a:ext cx="5825025" cy="2401661"/>
          </a:xfrm>
          <a:prstGeom prst="rect">
            <a:avLst/>
          </a:prstGeom>
        </p:spPr>
      </p:pic>
      <p:sp>
        <p:nvSpPr>
          <p:cNvPr id="2" name="Textplatzhalter 1">
            <a:extLst>
              <a:ext uri="{FF2B5EF4-FFF2-40B4-BE49-F238E27FC236}">
                <a16:creationId xmlns:a16="http://schemas.microsoft.com/office/drawing/2014/main" id="{51FD518B-4A35-61DA-D31A-6A88A8D48365}"/>
              </a:ext>
            </a:extLst>
          </p:cNvPr>
          <p:cNvSpPr txBox="1">
            <a:spLocks/>
          </p:cNvSpPr>
          <p:nvPr/>
        </p:nvSpPr>
        <p:spPr>
          <a:xfrm>
            <a:off x="7669299" y="5370054"/>
            <a:ext cx="3401446" cy="446276"/>
          </a:xfrm>
          <a:prstGeom prst="rect">
            <a:avLst/>
          </a:prstGeom>
        </p:spPr>
        <p:txBody>
          <a:bodyPr vert="horz" wrap="square" lIns="91440" tIns="45720" rIns="91440" bIns="45720" rtlCol="0">
            <a:sp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solidFill>
                  <a:schemeClr val="tx1"/>
                </a:solidFill>
              </a:rPr>
              <a:t>1)  Portfolios with an individual risk/performance profile are offered as part of asset management</a:t>
            </a:r>
            <a:endParaRPr lang="de-DE" sz="1000" dirty="0">
              <a:solidFill>
                <a:schemeClr val="tx1"/>
              </a:solidFill>
              <a:latin typeface="Whitney Book" pitchFamily="2" charset="0"/>
            </a:endParaRPr>
          </a:p>
        </p:txBody>
      </p:sp>
      <p:sp>
        <p:nvSpPr>
          <p:cNvPr id="14" name="Oval 13">
            <a:extLst>
              <a:ext uri="{FF2B5EF4-FFF2-40B4-BE49-F238E27FC236}">
                <a16:creationId xmlns:a16="http://schemas.microsoft.com/office/drawing/2014/main" id="{AD1F52E8-B00B-1B62-00C4-D9EBAE42D1E5}"/>
              </a:ext>
            </a:extLst>
          </p:cNvPr>
          <p:cNvSpPr/>
          <p:nvPr/>
        </p:nvSpPr>
        <p:spPr>
          <a:xfrm>
            <a:off x="918489" y="1849327"/>
            <a:ext cx="108000" cy="108000"/>
          </a:xfrm>
          <a:prstGeom prst="ellipse">
            <a:avLst/>
          </a:prstGeom>
          <a:noFill/>
          <a:ln w="952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15" name="Rechteck 14">
            <a:extLst>
              <a:ext uri="{FF2B5EF4-FFF2-40B4-BE49-F238E27FC236}">
                <a16:creationId xmlns:a16="http://schemas.microsoft.com/office/drawing/2014/main" id="{F0D1D369-3A7A-06E2-DBB0-8BBA11101053}"/>
              </a:ext>
            </a:extLst>
          </p:cNvPr>
          <p:cNvSpPr/>
          <p:nvPr/>
        </p:nvSpPr>
        <p:spPr>
          <a:xfrm>
            <a:off x="4357604" y="1849327"/>
            <a:ext cx="108000" cy="108000"/>
          </a:xfrm>
          <a:prstGeom prst="rect">
            <a:avLst/>
          </a:prstGeom>
          <a:noFill/>
          <a:ln w="952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18" name="Rechteck 17">
            <a:extLst>
              <a:ext uri="{FF2B5EF4-FFF2-40B4-BE49-F238E27FC236}">
                <a16:creationId xmlns:a16="http://schemas.microsoft.com/office/drawing/2014/main" id="{6937F5F4-CDEF-8655-A19C-780B3613660A}"/>
              </a:ext>
            </a:extLst>
          </p:cNvPr>
          <p:cNvSpPr/>
          <p:nvPr/>
        </p:nvSpPr>
        <p:spPr>
          <a:xfrm rot="2700000">
            <a:off x="7812004" y="1849327"/>
            <a:ext cx="108000" cy="108000"/>
          </a:xfrm>
          <a:prstGeom prst="rect">
            <a:avLst/>
          </a:prstGeom>
          <a:noFill/>
          <a:ln w="952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Tree>
    <p:extLst>
      <p:ext uri="{BB962C8B-B14F-4D97-AF65-F5344CB8AC3E}">
        <p14:creationId xmlns:p14="http://schemas.microsoft.com/office/powerpoint/2010/main" val="403661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56401AF-8ABF-AE0D-FC80-ECDAE796A567}"/>
              </a:ext>
            </a:extLst>
          </p:cNvPr>
          <p:cNvSpPr>
            <a:spLocks noGrp="1"/>
          </p:cNvSpPr>
          <p:nvPr>
            <p:ph type="title"/>
          </p:nvPr>
        </p:nvSpPr>
        <p:spPr/>
        <p:txBody>
          <a:bodyPr/>
          <a:lstStyle/>
          <a:p>
            <a:r>
              <a:rPr lang="de-DE" dirty="0">
                <a:latin typeface="+mj-lt"/>
              </a:rPr>
              <a:t>Special Funds </a:t>
            </a:r>
          </a:p>
        </p:txBody>
      </p:sp>
      <p:sp>
        <p:nvSpPr>
          <p:cNvPr id="4" name="Foliennummernplatzhalter 3">
            <a:extLst>
              <a:ext uri="{FF2B5EF4-FFF2-40B4-BE49-F238E27FC236}">
                <a16:creationId xmlns:a16="http://schemas.microsoft.com/office/drawing/2014/main" id="{353BEE37-6AEC-87A3-AAAF-B1496E8310A1}"/>
              </a:ext>
            </a:extLst>
          </p:cNvPr>
          <p:cNvSpPr>
            <a:spLocks noGrp="1"/>
          </p:cNvSpPr>
          <p:nvPr>
            <p:ph type="sldNum" sz="quarter" idx="4"/>
          </p:nvPr>
        </p:nvSpPr>
        <p:spPr/>
        <p:txBody>
          <a:bodyPr/>
          <a:lstStyle/>
          <a:p>
            <a:fld id="{867F421F-A6CC-D64B-BF47-AD6360142D44}" type="slidenum">
              <a:rPr lang="de-DE" smtClean="0">
                <a:solidFill>
                  <a:schemeClr val="accent5">
                    <a:lumMod val="40000"/>
                    <a:lumOff val="60000"/>
                  </a:schemeClr>
                </a:solidFill>
              </a:rPr>
              <a:pPr/>
              <a:t>12</a:t>
            </a:fld>
            <a:endParaRPr lang="de-DE" dirty="0">
              <a:solidFill>
                <a:schemeClr val="accent5">
                  <a:lumMod val="40000"/>
                  <a:lumOff val="60000"/>
                </a:schemeClr>
              </a:solidFill>
            </a:endParaRPr>
          </a:p>
        </p:txBody>
      </p:sp>
      <p:sp>
        <p:nvSpPr>
          <p:cNvPr id="2" name="Textplatzhalter 1">
            <a:extLst>
              <a:ext uri="{FF2B5EF4-FFF2-40B4-BE49-F238E27FC236}">
                <a16:creationId xmlns:a16="http://schemas.microsoft.com/office/drawing/2014/main" id="{1C7C9D02-B2D9-7E01-C3BC-A6078EA84797}"/>
              </a:ext>
            </a:extLst>
          </p:cNvPr>
          <p:cNvSpPr>
            <a:spLocks noGrp="1"/>
          </p:cNvSpPr>
          <p:nvPr>
            <p:ph type="body" sz="quarter" idx="10"/>
          </p:nvPr>
        </p:nvSpPr>
        <p:spPr>
          <a:xfrm>
            <a:off x="707511" y="2019297"/>
            <a:ext cx="10177154" cy="2232000"/>
          </a:xfrm>
        </p:spPr>
        <p:txBody>
          <a:bodyPr>
            <a:normAutofit/>
          </a:bodyPr>
          <a:lstStyle/>
          <a:p>
            <a:r>
              <a:rPr lang="en-GB" sz="1200" dirty="0"/>
              <a:t>An Austrian special fund is an ideal vehicle for managing a securities portfolio for institutional investors but also for trusts, family offices and wealthy private clients. </a:t>
            </a:r>
          </a:p>
          <a:p>
            <a:endParaRPr lang="en-GB" sz="1200" dirty="0"/>
          </a:p>
          <a:p>
            <a:r>
              <a:rPr lang="en-GB" sz="1200" dirty="0"/>
              <a:t>We help you structure your special and highly individual fund and offer professional fund management through our subsidiary Matejka &amp; Partner Asset Management. </a:t>
            </a:r>
          </a:p>
        </p:txBody>
      </p:sp>
      <p:sp>
        <p:nvSpPr>
          <p:cNvPr id="5" name="Textplatzhalter 4">
            <a:extLst>
              <a:ext uri="{FF2B5EF4-FFF2-40B4-BE49-F238E27FC236}">
                <a16:creationId xmlns:a16="http://schemas.microsoft.com/office/drawing/2014/main" id="{6C331524-E5EE-E6B5-EF02-C2D1A5ECECD4}"/>
              </a:ext>
            </a:extLst>
          </p:cNvPr>
          <p:cNvSpPr>
            <a:spLocks noGrp="1"/>
          </p:cNvSpPr>
          <p:nvPr>
            <p:ph type="body" sz="quarter" idx="12"/>
          </p:nvPr>
        </p:nvSpPr>
        <p:spPr/>
        <p:txBody>
          <a:bodyPr/>
          <a:lstStyle/>
          <a:p>
            <a:r>
              <a:rPr lang="de-DE" dirty="0"/>
              <a:t>FUND UNIVERSE</a:t>
            </a:r>
          </a:p>
        </p:txBody>
      </p:sp>
    </p:spTree>
    <p:extLst>
      <p:ext uri="{BB962C8B-B14F-4D97-AF65-F5344CB8AC3E}">
        <p14:creationId xmlns:p14="http://schemas.microsoft.com/office/powerpoint/2010/main" val="262730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BA0804A-7932-D570-B0FA-21836EBF7225}"/>
              </a:ext>
            </a:extLst>
          </p:cNvPr>
          <p:cNvSpPr/>
          <p:nvPr/>
        </p:nvSpPr>
        <p:spPr>
          <a:xfrm>
            <a:off x="7573964" y="1606542"/>
            <a:ext cx="3646258" cy="4169223"/>
          </a:xfrm>
          <a:prstGeom prst="rect">
            <a:avLst/>
          </a:prstGeom>
          <a:solidFill>
            <a:schemeClr val="bg1"/>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6" name="Rechteck 5">
            <a:extLst>
              <a:ext uri="{FF2B5EF4-FFF2-40B4-BE49-F238E27FC236}">
                <a16:creationId xmlns:a16="http://schemas.microsoft.com/office/drawing/2014/main" id="{A827A632-4676-F11D-1DC8-8BF256B6AB7F}"/>
              </a:ext>
            </a:extLst>
          </p:cNvPr>
          <p:cNvSpPr/>
          <p:nvPr/>
        </p:nvSpPr>
        <p:spPr>
          <a:xfrm>
            <a:off x="823619" y="1659372"/>
            <a:ext cx="6471714" cy="4169224"/>
          </a:xfrm>
          <a:prstGeom prst="rect">
            <a:avLst/>
          </a:prstGeom>
          <a:solidFill>
            <a:schemeClr val="bg1"/>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3" name="Titel 2">
            <a:extLst>
              <a:ext uri="{FF2B5EF4-FFF2-40B4-BE49-F238E27FC236}">
                <a16:creationId xmlns:a16="http://schemas.microsoft.com/office/drawing/2014/main" id="{A1315606-150A-0875-F897-CA74E9D0D751}"/>
              </a:ext>
            </a:extLst>
          </p:cNvPr>
          <p:cNvSpPr>
            <a:spLocks noGrp="1"/>
          </p:cNvSpPr>
          <p:nvPr>
            <p:ph type="title"/>
          </p:nvPr>
        </p:nvSpPr>
        <p:spPr>
          <a:xfrm>
            <a:off x="707511" y="868561"/>
            <a:ext cx="9642437" cy="1185526"/>
          </a:xfrm>
          <a:prstGeom prst="rect">
            <a:avLst/>
          </a:prstGeom>
        </p:spPr>
        <p:txBody>
          <a:bodyPr>
            <a:noAutofit/>
          </a:bodyPr>
          <a:lstStyle/>
          <a:p>
            <a:r>
              <a:rPr lang="en-GB" dirty="0">
                <a:latin typeface="+mj-lt"/>
              </a:rPr>
              <a:t>Austria’s only listed private bank</a:t>
            </a:r>
            <a:endParaRPr lang="de-DE" dirty="0">
              <a:latin typeface="+mj-lt"/>
            </a:endParaRPr>
          </a:p>
        </p:txBody>
      </p:sp>
      <p:sp>
        <p:nvSpPr>
          <p:cNvPr id="4" name="Foliennummernplatzhalter 3">
            <a:extLst>
              <a:ext uri="{FF2B5EF4-FFF2-40B4-BE49-F238E27FC236}">
                <a16:creationId xmlns:a16="http://schemas.microsoft.com/office/drawing/2014/main" id="{FAE9EDEC-AD87-1EB0-ED80-35C52DBCB356}"/>
              </a:ext>
            </a:extLst>
          </p:cNvPr>
          <p:cNvSpPr>
            <a:spLocks noGrp="1"/>
          </p:cNvSpPr>
          <p:nvPr>
            <p:ph type="sldNum" sz="quarter" idx="4"/>
          </p:nvPr>
        </p:nvSpPr>
        <p:spPr/>
        <p:txBody>
          <a:bodyPr/>
          <a:lstStyle/>
          <a:p>
            <a:fld id="{867F421F-A6CC-D64B-BF47-AD6360142D44}" type="slidenum">
              <a:rPr lang="de-DE" smtClean="0">
                <a:solidFill>
                  <a:schemeClr val="accent5">
                    <a:lumMod val="40000"/>
                    <a:lumOff val="60000"/>
                  </a:schemeClr>
                </a:solidFill>
              </a:rPr>
              <a:pPr/>
              <a:t>13</a:t>
            </a:fld>
            <a:endParaRPr lang="de-DE" dirty="0">
              <a:solidFill>
                <a:schemeClr val="accent5">
                  <a:lumMod val="40000"/>
                  <a:lumOff val="60000"/>
                </a:schemeClr>
              </a:solidFill>
            </a:endParaRPr>
          </a:p>
        </p:txBody>
      </p:sp>
      <p:sp>
        <p:nvSpPr>
          <p:cNvPr id="16" name="Textplatzhalter 15">
            <a:extLst>
              <a:ext uri="{FF2B5EF4-FFF2-40B4-BE49-F238E27FC236}">
                <a16:creationId xmlns:a16="http://schemas.microsoft.com/office/drawing/2014/main" id="{C4B8DFBA-6203-3DCC-D82B-C2BC7B3F725D}"/>
              </a:ext>
            </a:extLst>
          </p:cNvPr>
          <p:cNvSpPr>
            <a:spLocks noGrp="1"/>
          </p:cNvSpPr>
          <p:nvPr>
            <p:ph type="body" sz="quarter" idx="12"/>
          </p:nvPr>
        </p:nvSpPr>
        <p:spPr/>
        <p:txBody>
          <a:bodyPr/>
          <a:lstStyle/>
          <a:p>
            <a:r>
              <a:rPr lang="de-DE" dirty="0"/>
              <a:t>WIENER PRIVATBANK</a:t>
            </a:r>
          </a:p>
        </p:txBody>
      </p:sp>
      <p:sp>
        <p:nvSpPr>
          <p:cNvPr id="8" name="Textplatzhalter 1">
            <a:extLst>
              <a:ext uri="{FF2B5EF4-FFF2-40B4-BE49-F238E27FC236}">
                <a16:creationId xmlns:a16="http://schemas.microsoft.com/office/drawing/2014/main" id="{966D86A3-E922-6E7E-1BD4-88BC07A88B57}"/>
              </a:ext>
            </a:extLst>
          </p:cNvPr>
          <p:cNvSpPr txBox="1">
            <a:spLocks/>
          </p:cNvSpPr>
          <p:nvPr/>
        </p:nvSpPr>
        <p:spPr>
          <a:xfrm>
            <a:off x="900274" y="5138376"/>
            <a:ext cx="5380797" cy="261610"/>
          </a:xfrm>
          <a:prstGeom prst="rect">
            <a:avLst/>
          </a:prstGeom>
        </p:spPr>
        <p:txBody>
          <a:bodyPr vert="horz" wrap="square" lIns="91440" tIns="45720" rIns="91440" bIns="45720" rtlCol="0">
            <a:sp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000" dirty="0">
                <a:latin typeface="Whitney Book" pitchFamily="2" charset="0"/>
              </a:rPr>
              <a:t>Source: </a:t>
            </a:r>
            <a:r>
              <a:rPr lang="en-GB" sz="1000" dirty="0"/>
              <a:t>Wiener Börse | Past performance is not a guide to future returns</a:t>
            </a:r>
            <a:endParaRPr lang="de-DE" sz="1000" dirty="0">
              <a:latin typeface="Whitney Book" pitchFamily="2" charset="0"/>
            </a:endParaRPr>
          </a:p>
        </p:txBody>
      </p:sp>
      <p:sp>
        <p:nvSpPr>
          <p:cNvPr id="7" name="Textplatzhalter 1">
            <a:extLst>
              <a:ext uri="{FF2B5EF4-FFF2-40B4-BE49-F238E27FC236}">
                <a16:creationId xmlns:a16="http://schemas.microsoft.com/office/drawing/2014/main" id="{BCC76AF4-BF5C-A417-6615-664A45DCE25E}"/>
              </a:ext>
            </a:extLst>
          </p:cNvPr>
          <p:cNvSpPr txBox="1">
            <a:spLocks/>
          </p:cNvSpPr>
          <p:nvPr/>
        </p:nvSpPr>
        <p:spPr>
          <a:xfrm>
            <a:off x="900274" y="1725008"/>
            <a:ext cx="2828103" cy="557076"/>
          </a:xfrm>
          <a:prstGeom prst="rect">
            <a:avLst/>
          </a:prstGeom>
        </p:spPr>
        <p:txBody>
          <a:bodyPr vert="horz" wrap="square" lIns="91440" tIns="45720" rIns="91440" bIns="45720" rtlCol="0">
            <a:sp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1600" b="1" dirty="0">
                <a:latin typeface="Whitney Bold" pitchFamily="2" charset="0"/>
              </a:rPr>
              <a:t>Stock </a:t>
            </a:r>
            <a:r>
              <a:rPr lang="de-AT" sz="1600" b="1" dirty="0" err="1">
                <a:latin typeface="Whitney Bold" pitchFamily="2" charset="0"/>
              </a:rPr>
              <a:t>performance</a:t>
            </a:r>
            <a:r>
              <a:rPr lang="de-AT" sz="1600" b="1" dirty="0">
                <a:latin typeface="Whitney Bold" pitchFamily="2" charset="0"/>
              </a:rPr>
              <a:t> </a:t>
            </a:r>
            <a:endParaRPr lang="de-DE" sz="1600" b="1" dirty="0">
              <a:latin typeface="Whitney Bold" pitchFamily="2" charset="0"/>
            </a:endParaRPr>
          </a:p>
          <a:p>
            <a:r>
              <a:rPr lang="de-DE" sz="1000" dirty="0">
                <a:latin typeface="Whitney Book" pitchFamily="2" charset="0"/>
              </a:rPr>
              <a:t>- </a:t>
            </a:r>
            <a:r>
              <a:rPr lang="en-GB" sz="1000" dirty="0"/>
              <a:t>as at 1 May 2026</a:t>
            </a:r>
            <a:endParaRPr lang="de-DE" sz="1000" dirty="0">
              <a:latin typeface="Whitney Book" pitchFamily="2" charset="0"/>
            </a:endParaRPr>
          </a:p>
        </p:txBody>
      </p:sp>
      <p:sp>
        <p:nvSpPr>
          <p:cNvPr id="2" name="Textplatzhalter 1">
            <a:extLst>
              <a:ext uri="{FF2B5EF4-FFF2-40B4-BE49-F238E27FC236}">
                <a16:creationId xmlns:a16="http://schemas.microsoft.com/office/drawing/2014/main" id="{93F67065-AAC6-1476-E55E-701E7703BA5D}"/>
              </a:ext>
            </a:extLst>
          </p:cNvPr>
          <p:cNvSpPr txBox="1">
            <a:spLocks/>
          </p:cNvSpPr>
          <p:nvPr/>
        </p:nvSpPr>
        <p:spPr>
          <a:xfrm>
            <a:off x="900274" y="4848743"/>
            <a:ext cx="4206010" cy="294504"/>
          </a:xfrm>
          <a:prstGeom prst="rect">
            <a:avLst/>
          </a:prstGeom>
        </p:spPr>
        <p:txBody>
          <a:bodyPr vert="horz" wrap="square" lIns="91440" tIns="45720" rIns="91440" bIns="45720" rtlCol="0">
            <a:sp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200" b="1" dirty="0">
                <a:latin typeface="Whitney Bold" pitchFamily="2" charset="0"/>
              </a:rPr>
              <a:t>Market </a:t>
            </a:r>
            <a:r>
              <a:rPr lang="de-DE" sz="1200" b="1" dirty="0" err="1">
                <a:latin typeface="Whitney Bold" pitchFamily="2" charset="0"/>
              </a:rPr>
              <a:t>segment</a:t>
            </a:r>
            <a:r>
              <a:rPr lang="de-DE" sz="1200" b="1" dirty="0">
                <a:latin typeface="Whitney Bold" pitchFamily="2" charset="0"/>
              </a:rPr>
              <a:t>: </a:t>
            </a:r>
            <a:r>
              <a:rPr lang="en-GB" sz="1200" dirty="0">
                <a:latin typeface="Whitney Book" pitchFamily="2" charset="0"/>
              </a:rPr>
              <a:t>Official Trading / Standard Market </a:t>
            </a:r>
            <a:r>
              <a:rPr lang="en-GB" sz="1200" dirty="0">
                <a:latin typeface="Verdana" panose="020B0604030504040204" pitchFamily="34" charset="0"/>
              </a:rPr>
              <a:t>Auction</a:t>
            </a:r>
            <a:endParaRPr lang="de-DE" sz="1200" dirty="0">
              <a:latin typeface="Whitney Book" pitchFamily="2" charset="0"/>
            </a:endParaRPr>
          </a:p>
        </p:txBody>
      </p:sp>
      <p:graphicFrame>
        <p:nvGraphicFramePr>
          <p:cNvPr id="12" name="Tabelle 11">
            <a:extLst>
              <a:ext uri="{FF2B5EF4-FFF2-40B4-BE49-F238E27FC236}">
                <a16:creationId xmlns:a16="http://schemas.microsoft.com/office/drawing/2014/main" id="{C7B2C63C-86BC-EA3C-5049-EC5C8521021B}"/>
              </a:ext>
            </a:extLst>
          </p:cNvPr>
          <p:cNvGraphicFramePr>
            <a:graphicFrameLocks noGrp="1"/>
          </p:cNvGraphicFramePr>
          <p:nvPr>
            <p:extLst>
              <p:ext uri="{D42A27DB-BD31-4B8C-83A1-F6EECF244321}">
                <p14:modId xmlns:p14="http://schemas.microsoft.com/office/powerpoint/2010/main" val="2639429702"/>
              </p:ext>
            </p:extLst>
          </p:nvPr>
        </p:nvGraphicFramePr>
        <p:xfrm>
          <a:off x="7868672" y="4720648"/>
          <a:ext cx="3094799" cy="290880"/>
        </p:xfrm>
        <a:graphic>
          <a:graphicData uri="http://schemas.openxmlformats.org/drawingml/2006/table">
            <a:tbl>
              <a:tblPr>
                <a:tableStyleId>{5C22544A-7EE6-4342-B048-85BDC9FD1C3A}</a:tableStyleId>
              </a:tblPr>
              <a:tblGrid>
                <a:gridCol w="2286418">
                  <a:extLst>
                    <a:ext uri="{9D8B030D-6E8A-4147-A177-3AD203B41FA5}">
                      <a16:colId xmlns:a16="http://schemas.microsoft.com/office/drawing/2014/main" val="359266524"/>
                    </a:ext>
                  </a:extLst>
                </a:gridCol>
                <a:gridCol w="808381">
                  <a:extLst>
                    <a:ext uri="{9D8B030D-6E8A-4147-A177-3AD203B41FA5}">
                      <a16:colId xmlns:a16="http://schemas.microsoft.com/office/drawing/2014/main" val="2124702247"/>
                    </a:ext>
                  </a:extLst>
                </a:gridCol>
              </a:tblGrid>
              <a:tr h="190500">
                <a:tc>
                  <a:txBody>
                    <a:bodyPr/>
                    <a:lstStyle/>
                    <a:p>
                      <a:pPr marL="0" algn="l" defTabSz="914400" rtl="0" eaLnBrk="1" fontAlgn="ctr" latinLnBrk="0" hangingPunct="1">
                        <a:buNone/>
                      </a:pPr>
                      <a:r>
                        <a:rPr lang="de-AT" sz="1200" b="0" i="0" u="none" strike="noStrike" kern="1200" dirty="0">
                          <a:solidFill>
                            <a:schemeClr val="accent1"/>
                          </a:solidFill>
                          <a:effectLst/>
                          <a:latin typeface="Whitney Book" pitchFamily="2" charset="0"/>
                          <a:ea typeface="+mn-ea"/>
                          <a:cs typeface="+mn-cs"/>
                        </a:rPr>
                        <a:t>Free </a:t>
                      </a:r>
                      <a:r>
                        <a:rPr lang="de-AT" sz="1200" b="0" i="0" u="none" strike="noStrike" kern="1200" dirty="0" err="1">
                          <a:solidFill>
                            <a:schemeClr val="accent1"/>
                          </a:solidFill>
                          <a:effectLst/>
                          <a:latin typeface="Whitney Book" pitchFamily="2" charset="0"/>
                          <a:ea typeface="+mn-ea"/>
                          <a:cs typeface="+mn-cs"/>
                        </a:rPr>
                        <a:t>float</a:t>
                      </a:r>
                      <a:r>
                        <a:rPr lang="de-AT" sz="1200" b="0" i="0" u="none" strike="noStrike" kern="1200" dirty="0">
                          <a:solidFill>
                            <a:schemeClr val="accent1"/>
                          </a:solidFill>
                          <a:effectLst/>
                          <a:latin typeface="Whitney Book" pitchFamily="2" charset="0"/>
                          <a:ea typeface="+mn-ea"/>
                          <a:cs typeface="+mn-cs"/>
                        </a:rPr>
                        <a:t> </a:t>
                      </a:r>
                    </a:p>
                  </a:txBody>
                  <a:tcPr marL="72000" marR="72000" marT="72000" marB="36000" anchor="ctr"/>
                </a:tc>
                <a:tc>
                  <a:txBody>
                    <a:bodyPr/>
                    <a:lstStyle/>
                    <a:p>
                      <a:pPr algn="r" fontAlgn="ctr">
                        <a:buNone/>
                      </a:pPr>
                      <a:r>
                        <a:rPr lang="de-AT" sz="1200" b="1" i="0" u="none" strike="noStrike" dirty="0">
                          <a:solidFill>
                            <a:schemeClr val="accent1"/>
                          </a:solidFill>
                          <a:effectLst/>
                          <a:highlight>
                            <a:srgbClr val="E7E6E6"/>
                          </a:highlight>
                          <a:latin typeface="Whitney Bold" pitchFamily="2" charset="0"/>
                        </a:rPr>
                        <a:t>27.3 %</a:t>
                      </a:r>
                    </a:p>
                  </a:txBody>
                  <a:tcPr marL="72000" marR="72000" marT="72000" marB="36000" anchor="ctr"/>
                </a:tc>
                <a:extLst>
                  <a:ext uri="{0D108BD9-81ED-4DB2-BD59-A6C34878D82A}">
                    <a16:rowId xmlns:a16="http://schemas.microsoft.com/office/drawing/2014/main" val="1994570088"/>
                  </a:ext>
                </a:extLst>
              </a:tr>
            </a:tbl>
          </a:graphicData>
        </a:graphic>
      </p:graphicFrame>
      <p:sp>
        <p:nvSpPr>
          <p:cNvPr id="13" name="Textplatzhalter 1">
            <a:extLst>
              <a:ext uri="{FF2B5EF4-FFF2-40B4-BE49-F238E27FC236}">
                <a16:creationId xmlns:a16="http://schemas.microsoft.com/office/drawing/2014/main" id="{31DC2E97-1E52-8F74-E724-CFA1B3028D25}"/>
              </a:ext>
            </a:extLst>
          </p:cNvPr>
          <p:cNvSpPr txBox="1">
            <a:spLocks/>
          </p:cNvSpPr>
          <p:nvPr/>
        </p:nvSpPr>
        <p:spPr>
          <a:xfrm>
            <a:off x="7859874" y="5102452"/>
            <a:ext cx="3103597" cy="787139"/>
          </a:xfrm>
          <a:prstGeom prst="rect">
            <a:avLst/>
          </a:prstGeom>
        </p:spPr>
        <p:txBody>
          <a:bodyPr vert="horz" wrap="square" lIns="91440" tIns="45720" rIns="91440" bIns="45720" rtlCol="0">
            <a:sp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b="1" dirty="0">
                <a:latin typeface="Whitney Bold" pitchFamily="2" charset="0"/>
              </a:rPr>
              <a:t>Successful</a:t>
            </a:r>
            <a:r>
              <a:rPr lang="en-GB" dirty="0">
                <a:solidFill>
                  <a:schemeClr val="bg1"/>
                </a:solidFill>
              </a:rPr>
              <a:t> </a:t>
            </a:r>
            <a:r>
              <a:rPr lang="en-GB" b="1" dirty="0">
                <a:latin typeface="Whitney Bold" pitchFamily="2" charset="0"/>
              </a:rPr>
              <a:t>entrepreneurs as majority owners of the bank</a:t>
            </a:r>
          </a:p>
          <a:p>
            <a:pPr>
              <a:lnSpc>
                <a:spcPct val="110000"/>
              </a:lnSpc>
            </a:pPr>
            <a:endParaRPr lang="de-DE" b="1" dirty="0">
              <a:latin typeface="Whitney Bold" pitchFamily="2" charset="0"/>
            </a:endParaRPr>
          </a:p>
        </p:txBody>
      </p:sp>
      <p:sp>
        <p:nvSpPr>
          <p:cNvPr id="14" name="Textplatzhalter 1">
            <a:extLst>
              <a:ext uri="{FF2B5EF4-FFF2-40B4-BE49-F238E27FC236}">
                <a16:creationId xmlns:a16="http://schemas.microsoft.com/office/drawing/2014/main" id="{FCA877CF-2738-BA5D-60DB-8106EFF09589}"/>
              </a:ext>
            </a:extLst>
          </p:cNvPr>
          <p:cNvSpPr txBox="1">
            <a:spLocks/>
          </p:cNvSpPr>
          <p:nvPr/>
        </p:nvSpPr>
        <p:spPr>
          <a:xfrm>
            <a:off x="7770308" y="1725008"/>
            <a:ext cx="2828103" cy="565539"/>
          </a:xfrm>
          <a:prstGeom prst="rect">
            <a:avLst/>
          </a:prstGeom>
        </p:spPr>
        <p:txBody>
          <a:bodyPr vert="horz" wrap="square" lIns="91440" tIns="45720" rIns="91440" bIns="45720" rtlCol="0">
            <a:sp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1600" b="1" dirty="0">
                <a:latin typeface="Whitney Bold" pitchFamily="2" charset="0"/>
              </a:rPr>
              <a:t>Shareholder </a:t>
            </a:r>
            <a:r>
              <a:rPr lang="de-AT" sz="1600" b="1" dirty="0" err="1">
                <a:latin typeface="Whitney Bold" pitchFamily="2" charset="0"/>
              </a:rPr>
              <a:t>structure</a:t>
            </a:r>
            <a:r>
              <a:rPr lang="de-AT" sz="1600" b="1" dirty="0">
                <a:latin typeface="Whitney Bold" pitchFamily="2" charset="0"/>
              </a:rPr>
              <a:t> </a:t>
            </a:r>
            <a:endParaRPr lang="de-DE" sz="1600" b="1" dirty="0">
              <a:latin typeface="Whitney Bold" pitchFamily="2" charset="0"/>
            </a:endParaRPr>
          </a:p>
          <a:p>
            <a:r>
              <a:rPr lang="de-DE" sz="1000" dirty="0" err="1">
                <a:latin typeface="Whitney Book" pitchFamily="2" charset="0"/>
              </a:rPr>
              <a:t>as</a:t>
            </a:r>
            <a:r>
              <a:rPr lang="de-DE" sz="1000" dirty="0">
                <a:latin typeface="Whitney Book" pitchFamily="2" charset="0"/>
              </a:rPr>
              <a:t> at 14 </a:t>
            </a:r>
            <a:r>
              <a:rPr lang="de-DE" sz="1000" dirty="0" err="1">
                <a:latin typeface="Whitney Book" pitchFamily="2" charset="0"/>
              </a:rPr>
              <a:t>July</a:t>
            </a:r>
            <a:r>
              <a:rPr lang="de-DE" sz="1000" dirty="0">
                <a:latin typeface="Whitney Book" pitchFamily="2" charset="0"/>
              </a:rPr>
              <a:t> 2026</a:t>
            </a:r>
          </a:p>
        </p:txBody>
      </p:sp>
      <p:pic>
        <p:nvPicPr>
          <p:cNvPr id="10" name="Grafik 9">
            <a:extLst>
              <a:ext uri="{FF2B5EF4-FFF2-40B4-BE49-F238E27FC236}">
                <a16:creationId xmlns:a16="http://schemas.microsoft.com/office/drawing/2014/main" id="{EDE4952B-D97F-1E8D-6584-D276D33EF919}"/>
              </a:ext>
            </a:extLst>
          </p:cNvPr>
          <p:cNvPicPr>
            <a:picLocks noChangeAspect="1"/>
          </p:cNvPicPr>
          <p:nvPr/>
        </p:nvPicPr>
        <p:blipFill>
          <a:blip r:embed="rId3"/>
          <a:stretch>
            <a:fillRect/>
          </a:stretch>
        </p:blipFill>
        <p:spPr>
          <a:xfrm>
            <a:off x="971778" y="2355720"/>
            <a:ext cx="6044923" cy="2448194"/>
          </a:xfrm>
          <a:prstGeom prst="rect">
            <a:avLst/>
          </a:prstGeom>
        </p:spPr>
      </p:pic>
      <p:graphicFrame>
        <p:nvGraphicFramePr>
          <p:cNvPr id="9" name="Tabelle 8">
            <a:extLst>
              <a:ext uri="{FF2B5EF4-FFF2-40B4-BE49-F238E27FC236}">
                <a16:creationId xmlns:a16="http://schemas.microsoft.com/office/drawing/2014/main" id="{A3446E05-DA06-9C85-1FA0-B8DA959FA7A0}"/>
              </a:ext>
            </a:extLst>
          </p:cNvPr>
          <p:cNvGraphicFramePr>
            <a:graphicFrameLocks noGrp="1"/>
          </p:cNvGraphicFramePr>
          <p:nvPr>
            <p:extLst>
              <p:ext uri="{D42A27DB-BD31-4B8C-83A1-F6EECF244321}">
                <p14:modId xmlns:p14="http://schemas.microsoft.com/office/powerpoint/2010/main" val="3280365405"/>
              </p:ext>
            </p:extLst>
          </p:nvPr>
        </p:nvGraphicFramePr>
        <p:xfrm>
          <a:off x="7859874" y="2404373"/>
          <a:ext cx="3094799" cy="2293920"/>
        </p:xfrm>
        <a:graphic>
          <a:graphicData uri="http://schemas.openxmlformats.org/drawingml/2006/table">
            <a:tbl>
              <a:tblPr>
                <a:tableStyleId>{5C22544A-7EE6-4342-B048-85BDC9FD1C3A}</a:tableStyleId>
              </a:tblPr>
              <a:tblGrid>
                <a:gridCol w="2379182">
                  <a:extLst>
                    <a:ext uri="{9D8B030D-6E8A-4147-A177-3AD203B41FA5}">
                      <a16:colId xmlns:a16="http://schemas.microsoft.com/office/drawing/2014/main" val="87527519"/>
                    </a:ext>
                  </a:extLst>
                </a:gridCol>
                <a:gridCol w="715617">
                  <a:extLst>
                    <a:ext uri="{9D8B030D-6E8A-4147-A177-3AD203B41FA5}">
                      <a16:colId xmlns:a16="http://schemas.microsoft.com/office/drawing/2014/main" val="2007373395"/>
                    </a:ext>
                  </a:extLst>
                </a:gridCol>
              </a:tblGrid>
              <a:tr h="212449">
                <a:tc>
                  <a:txBody>
                    <a:bodyPr/>
                    <a:lstStyle/>
                    <a:p>
                      <a:pPr algn="l" fontAlgn="ctr">
                        <a:buNone/>
                      </a:pPr>
                      <a:r>
                        <a:rPr lang="de-AT" sz="1200" b="0" i="0" u="none" strike="noStrike" dirty="0">
                          <a:solidFill>
                            <a:schemeClr val="accent1"/>
                          </a:solidFill>
                          <a:effectLst/>
                          <a:latin typeface="Whitney Book" pitchFamily="2" charset="0"/>
                        </a:rPr>
                        <a:t>ZLT </a:t>
                      </a:r>
                      <a:r>
                        <a:rPr lang="de-AT" sz="1200" b="0" i="0" u="none" strike="noStrike" dirty="0" err="1">
                          <a:solidFill>
                            <a:schemeClr val="accent1"/>
                          </a:solidFill>
                          <a:effectLst/>
                          <a:latin typeface="Whitney Book" pitchFamily="2" charset="0"/>
                        </a:rPr>
                        <a:t>a.s.</a:t>
                      </a:r>
                      <a:endParaRPr lang="de-AT" sz="1200" b="0" i="0" u="none" strike="noStrike" dirty="0">
                        <a:solidFill>
                          <a:schemeClr val="accent1"/>
                        </a:solidFill>
                        <a:effectLst/>
                        <a:latin typeface="Whitney Book" pitchFamily="2" charset="0"/>
                      </a:endParaRP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r" fontAlgn="ctr">
                        <a:buNone/>
                      </a:pPr>
                      <a:r>
                        <a:rPr lang="de-AT" sz="1200" b="0" i="0" u="none" strike="noStrike" dirty="0">
                          <a:solidFill>
                            <a:schemeClr val="accent1"/>
                          </a:solidFill>
                          <a:effectLst/>
                          <a:latin typeface="Whitney Book" pitchFamily="2" charset="0"/>
                        </a:rPr>
                        <a:t>9.90 %</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204399695"/>
                  </a:ext>
                </a:extLst>
              </a:tr>
              <a:tr h="212449">
                <a:tc>
                  <a:txBody>
                    <a:bodyPr/>
                    <a:lstStyle/>
                    <a:p>
                      <a:pPr algn="l" fontAlgn="ctr">
                        <a:buNone/>
                      </a:pPr>
                      <a:r>
                        <a:rPr lang="de-AT" sz="1200" b="0" i="0" u="none" strike="noStrike" dirty="0" err="1">
                          <a:solidFill>
                            <a:schemeClr val="accent1"/>
                          </a:solidFill>
                          <a:effectLst/>
                          <a:latin typeface="Whitney Book" pitchFamily="2" charset="0"/>
                        </a:rPr>
                        <a:t>Shanfari</a:t>
                      </a:r>
                      <a:r>
                        <a:rPr lang="de-AT" sz="1200" b="0" i="0" u="none" strike="noStrike" dirty="0">
                          <a:solidFill>
                            <a:schemeClr val="accent1"/>
                          </a:solidFill>
                          <a:effectLst/>
                          <a:latin typeface="Whitney Book" pitchFamily="2" charset="0"/>
                        </a:rPr>
                        <a:t> Investment </a:t>
                      </a:r>
                      <a:r>
                        <a:rPr lang="de-AT" sz="1200" b="0" i="0" u="none" strike="noStrike" dirty="0" err="1">
                          <a:solidFill>
                            <a:schemeClr val="accent1"/>
                          </a:solidFill>
                          <a:effectLst/>
                          <a:latin typeface="Whitney Book" pitchFamily="2" charset="0"/>
                        </a:rPr>
                        <a:t>Co.L.L.C</a:t>
                      </a:r>
                      <a:r>
                        <a:rPr lang="de-AT" sz="1200" b="0" i="0" u="none" strike="noStrike" dirty="0">
                          <a:solidFill>
                            <a:schemeClr val="accent1"/>
                          </a:solidFill>
                          <a:effectLst/>
                          <a:latin typeface="Whitney Book" pitchFamily="2" charset="0"/>
                        </a:rPr>
                        <a:t>.</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r" fontAlgn="ctr">
                        <a:buNone/>
                      </a:pPr>
                      <a:r>
                        <a:rPr lang="de-AT" sz="1200" b="0" i="0" u="none" strike="noStrike" dirty="0">
                          <a:solidFill>
                            <a:schemeClr val="accent1"/>
                          </a:solidFill>
                          <a:effectLst/>
                          <a:latin typeface="Whitney Book" pitchFamily="2" charset="0"/>
                        </a:rPr>
                        <a:t>9.90 %</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783348724"/>
                  </a:ext>
                </a:extLst>
              </a:tr>
              <a:tr h="212449">
                <a:tc>
                  <a:txBody>
                    <a:bodyPr/>
                    <a:lstStyle/>
                    <a:p>
                      <a:pPr algn="l" fontAlgn="ctr">
                        <a:buNone/>
                      </a:pPr>
                      <a:r>
                        <a:rPr lang="de-AT" sz="1200" b="0" i="0" u="none" strike="noStrike" dirty="0">
                          <a:solidFill>
                            <a:schemeClr val="accent1"/>
                          </a:solidFill>
                          <a:effectLst/>
                          <a:latin typeface="Whitney Book" pitchFamily="2" charset="0"/>
                        </a:rPr>
                        <a:t>Kirill Klinberg</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r" fontAlgn="ctr">
                        <a:buNone/>
                      </a:pPr>
                      <a:r>
                        <a:rPr lang="de-AT" sz="1200" b="0" i="0" u="none" strike="noStrike" dirty="0">
                          <a:solidFill>
                            <a:schemeClr val="accent1"/>
                          </a:solidFill>
                          <a:effectLst/>
                          <a:latin typeface="Whitney Book" pitchFamily="2" charset="0"/>
                        </a:rPr>
                        <a:t>9.55 %</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562757302"/>
                  </a:ext>
                </a:extLst>
              </a:tr>
              <a:tr h="212449">
                <a:tc>
                  <a:txBody>
                    <a:bodyPr/>
                    <a:lstStyle/>
                    <a:p>
                      <a:pPr algn="l" fontAlgn="ctr">
                        <a:buNone/>
                      </a:pPr>
                      <a:r>
                        <a:rPr lang="en-US" sz="1200" b="0" i="0" u="none" strike="noStrike" dirty="0">
                          <a:solidFill>
                            <a:schemeClr val="accent1"/>
                          </a:solidFill>
                          <a:effectLst/>
                          <a:latin typeface="Whitney Book" pitchFamily="2" charset="0"/>
                        </a:rPr>
                        <a:t>Aventure Capital AG</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r" fontAlgn="ctr">
                        <a:buNone/>
                      </a:pPr>
                      <a:r>
                        <a:rPr lang="de-AT" sz="1200" b="0" i="0" u="none" strike="noStrike" dirty="0">
                          <a:solidFill>
                            <a:schemeClr val="accent1"/>
                          </a:solidFill>
                          <a:effectLst/>
                          <a:latin typeface="Whitney Book" pitchFamily="2" charset="0"/>
                        </a:rPr>
                        <a:t>8.64 %</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227066944"/>
                  </a:ext>
                </a:extLst>
              </a:tr>
              <a:tr h="212449">
                <a:tc>
                  <a:txBody>
                    <a:bodyPr/>
                    <a:lstStyle/>
                    <a:p>
                      <a:pPr marL="0" algn="l" defTabSz="914400" rtl="0" eaLnBrk="1" fontAlgn="ctr" latinLnBrk="0" hangingPunct="1">
                        <a:buNone/>
                      </a:pPr>
                      <a:r>
                        <a:rPr lang="de-AT" sz="1200" b="0" i="0" u="none" strike="noStrike" kern="1200" dirty="0">
                          <a:solidFill>
                            <a:schemeClr val="accent1"/>
                          </a:solidFill>
                          <a:effectLst/>
                          <a:latin typeface="Whitney Book" pitchFamily="2" charset="0"/>
                          <a:ea typeface="+mn-ea"/>
                          <a:cs typeface="+mn-cs"/>
                        </a:rPr>
                        <a:t>Alpha Fund AD</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r" fontAlgn="ctr">
                        <a:buNone/>
                      </a:pPr>
                      <a:r>
                        <a:rPr lang="de-AT" sz="1200" b="0" i="0" u="none" strike="noStrike" dirty="0">
                          <a:solidFill>
                            <a:schemeClr val="accent1"/>
                          </a:solidFill>
                          <a:effectLst/>
                          <a:latin typeface="Whitney Book" pitchFamily="2" charset="0"/>
                        </a:rPr>
                        <a:t>8.31 %</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694755463"/>
                  </a:ext>
                </a:extLst>
              </a:tr>
              <a:tr h="21244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AT" sz="1200" b="0" i="0" u="none" strike="noStrike" dirty="0">
                          <a:solidFill>
                            <a:schemeClr val="accent1"/>
                          </a:solidFill>
                          <a:effectLst/>
                          <a:latin typeface="Whitney Book" pitchFamily="2" charset="0"/>
                        </a:rPr>
                        <a:t>K5 </a:t>
                      </a:r>
                      <a:r>
                        <a:rPr lang="de-AT" sz="1200" b="0" i="0" u="none" strike="noStrike" dirty="0" err="1">
                          <a:solidFill>
                            <a:schemeClr val="accent1"/>
                          </a:solidFill>
                          <a:effectLst/>
                          <a:latin typeface="Whitney Book" pitchFamily="2" charset="0"/>
                        </a:rPr>
                        <a:t>Beteiligungs</a:t>
                      </a:r>
                      <a:r>
                        <a:rPr lang="de-AT" sz="1200" b="0" i="0" u="none" strike="noStrike" dirty="0">
                          <a:solidFill>
                            <a:schemeClr val="accent1"/>
                          </a:solidFill>
                          <a:effectLst/>
                          <a:latin typeface="Whitney Book" pitchFamily="2" charset="0"/>
                        </a:rPr>
                        <a:t> GmbH</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r" fontAlgn="ctr">
                        <a:buNone/>
                      </a:pPr>
                      <a:r>
                        <a:rPr lang="de-AT" sz="1200" b="0" i="0" u="none" strike="noStrike" dirty="0">
                          <a:solidFill>
                            <a:schemeClr val="accent1"/>
                          </a:solidFill>
                          <a:effectLst/>
                          <a:latin typeface="Whitney Book" pitchFamily="2" charset="0"/>
                        </a:rPr>
                        <a:t>8.31 %</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46858211"/>
                  </a:ext>
                </a:extLst>
              </a:tr>
              <a:tr h="212449">
                <a:tc>
                  <a:txBody>
                    <a:bodyPr/>
                    <a:lstStyle/>
                    <a:p>
                      <a:pPr algn="l" fontAlgn="ctr">
                        <a:buNone/>
                      </a:pPr>
                      <a:r>
                        <a:rPr lang="de-AT" sz="1200" b="0" i="0" u="none" strike="noStrike" dirty="0">
                          <a:solidFill>
                            <a:schemeClr val="accent1"/>
                          </a:solidFill>
                          <a:effectLst/>
                          <a:latin typeface="Whitney Book" pitchFamily="2" charset="0"/>
                        </a:rPr>
                        <a:t>Ficron Captial Ltd</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r" fontAlgn="ctr">
                        <a:buNone/>
                      </a:pPr>
                      <a:r>
                        <a:rPr lang="de-AT" sz="1200" b="0" i="0" u="none" strike="noStrike" dirty="0">
                          <a:solidFill>
                            <a:schemeClr val="accent1"/>
                          </a:solidFill>
                          <a:effectLst/>
                          <a:latin typeface="Whitney Book" pitchFamily="2" charset="0"/>
                        </a:rPr>
                        <a:t>7.06 %</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21753420"/>
                  </a:ext>
                </a:extLst>
              </a:tr>
              <a:tr h="212449">
                <a:tc>
                  <a:txBody>
                    <a:bodyPr/>
                    <a:lstStyle/>
                    <a:p>
                      <a:pPr algn="l" fontAlgn="ctr">
                        <a:buNone/>
                      </a:pPr>
                      <a:r>
                        <a:rPr lang="en-US" sz="1200" b="0" i="0" u="none" strike="noStrike" dirty="0">
                          <a:solidFill>
                            <a:schemeClr val="accent1"/>
                          </a:solidFill>
                          <a:effectLst/>
                          <a:latin typeface="Whitney Book" pitchFamily="2" charset="0"/>
                        </a:rPr>
                        <a:t>ADNORA INVEST CE </a:t>
                      </a:r>
                      <a:r>
                        <a:rPr lang="en-US" sz="1200" b="0" i="0" u="none" strike="noStrike" dirty="0" err="1">
                          <a:solidFill>
                            <a:schemeClr val="accent1"/>
                          </a:solidFill>
                          <a:effectLst/>
                          <a:latin typeface="Whitney Book" pitchFamily="2" charset="0"/>
                        </a:rPr>
                        <a:t>a.s.</a:t>
                      </a:r>
                      <a:endParaRPr lang="en-US" sz="1200" b="0" i="0" u="none" strike="noStrike" dirty="0">
                        <a:solidFill>
                          <a:schemeClr val="accent1"/>
                        </a:solidFill>
                        <a:effectLst/>
                        <a:latin typeface="Whitney Book" pitchFamily="2" charset="0"/>
                      </a:endParaRP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r" fontAlgn="ctr">
                        <a:buNone/>
                      </a:pPr>
                      <a:r>
                        <a:rPr lang="de-AT" sz="1200" b="0" i="0" u="none" strike="noStrike" dirty="0">
                          <a:solidFill>
                            <a:schemeClr val="accent1"/>
                          </a:solidFill>
                          <a:effectLst/>
                          <a:latin typeface="Whitney Book" pitchFamily="2" charset="0"/>
                        </a:rPr>
                        <a:t>5.79 %</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19772596"/>
                  </a:ext>
                </a:extLst>
              </a:tr>
              <a:tr h="10819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kern="1200" dirty="0">
                          <a:solidFill>
                            <a:schemeClr val="accent1"/>
                          </a:solidFill>
                          <a:effectLst/>
                          <a:latin typeface="Whitney Book" pitchFamily="2" charset="0"/>
                          <a:ea typeface="+mn-ea"/>
                          <a:cs typeface="+mn-cs"/>
                        </a:rPr>
                        <a:t>Deal</a:t>
                      </a:r>
                      <a:r>
                        <a:rPr lang="fr-FR" sz="1200" b="0" i="0" u="none" strike="noStrike" dirty="0">
                          <a:solidFill>
                            <a:schemeClr val="accent1"/>
                          </a:solidFill>
                          <a:effectLst/>
                          <a:latin typeface="Whitney Book" pitchFamily="2" charset="0"/>
                        </a:rPr>
                        <a:t> Services </a:t>
                      </a:r>
                      <a:r>
                        <a:rPr lang="fr-FR" sz="1200" b="0" i="0" u="none" strike="noStrike" dirty="0" err="1">
                          <a:solidFill>
                            <a:schemeClr val="accent1"/>
                          </a:solidFill>
                          <a:effectLst/>
                          <a:latin typeface="Whitney Book" pitchFamily="2" charset="0"/>
                        </a:rPr>
                        <a:t>s.r.o</a:t>
                      </a:r>
                      <a:r>
                        <a:rPr lang="fr-FR" sz="1200" b="0" i="0" u="none" strike="noStrike" dirty="0">
                          <a:solidFill>
                            <a:schemeClr val="accent1"/>
                          </a:solidFill>
                          <a:effectLst/>
                          <a:latin typeface="Whitney Book" pitchFamily="2" charset="0"/>
                        </a:rPr>
                        <a:t>.</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de-AT" sz="1200" b="0" i="0" u="none" strike="noStrike" dirty="0">
                          <a:solidFill>
                            <a:schemeClr val="accent1"/>
                          </a:solidFill>
                          <a:effectLst/>
                          <a:latin typeface="Whitney Book" pitchFamily="2" charset="0"/>
                        </a:rPr>
                        <a:t>5.24 %</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917511007"/>
                  </a:ext>
                </a:extLst>
              </a:tr>
            </a:tbl>
          </a:graphicData>
        </a:graphic>
      </p:graphicFrame>
    </p:spTree>
    <p:extLst>
      <p:ext uri="{BB962C8B-B14F-4D97-AF65-F5344CB8AC3E}">
        <p14:creationId xmlns:p14="http://schemas.microsoft.com/office/powerpoint/2010/main" val="312096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A958E-E9CA-FE76-6122-C1D6E0D1C5C1}"/>
              </a:ext>
            </a:extLst>
          </p:cNvPr>
          <p:cNvSpPr>
            <a:spLocks noGrp="1"/>
          </p:cNvSpPr>
          <p:nvPr>
            <p:ph type="title"/>
          </p:nvPr>
        </p:nvSpPr>
        <p:spPr>
          <a:xfrm>
            <a:off x="707511" y="868560"/>
            <a:ext cx="9009366" cy="1138039"/>
          </a:xfrm>
        </p:spPr>
        <p:txBody>
          <a:bodyPr/>
          <a:lstStyle/>
          <a:p>
            <a:r>
              <a:rPr lang="en-GB" dirty="0">
                <a:latin typeface="+mj-lt"/>
              </a:rPr>
              <a:t>Executive Board of Wiener Privatbank </a:t>
            </a:r>
            <a:br>
              <a:rPr lang="en-GB" dirty="0">
                <a:solidFill>
                  <a:srgbClr val="008FAB"/>
                </a:solidFill>
              </a:rPr>
            </a:br>
            <a:endParaRPr lang="de-DE" dirty="0">
              <a:latin typeface="+mj-lt"/>
            </a:endParaRPr>
          </a:p>
        </p:txBody>
      </p:sp>
      <p:sp>
        <p:nvSpPr>
          <p:cNvPr id="3" name="Foliennummernplatzhalter 2">
            <a:extLst>
              <a:ext uri="{FF2B5EF4-FFF2-40B4-BE49-F238E27FC236}">
                <a16:creationId xmlns:a16="http://schemas.microsoft.com/office/drawing/2014/main" id="{C72AB7A3-1AC2-8495-7354-D2C766447C0D}"/>
              </a:ext>
            </a:extLst>
          </p:cNvPr>
          <p:cNvSpPr>
            <a:spLocks noGrp="1"/>
          </p:cNvSpPr>
          <p:nvPr>
            <p:ph type="sldNum" sz="quarter" idx="4"/>
          </p:nvPr>
        </p:nvSpPr>
        <p:spPr/>
        <p:txBody>
          <a:bodyPr/>
          <a:lstStyle/>
          <a:p>
            <a:fld id="{867F421F-A6CC-D64B-BF47-AD6360142D44}" type="slidenum">
              <a:rPr lang="de-DE" smtClean="0"/>
              <a:pPr/>
              <a:t>14</a:t>
            </a:fld>
            <a:endParaRPr lang="de-DE" dirty="0"/>
          </a:p>
        </p:txBody>
      </p:sp>
      <p:sp>
        <p:nvSpPr>
          <p:cNvPr id="5" name="Textplatzhalter 4">
            <a:extLst>
              <a:ext uri="{FF2B5EF4-FFF2-40B4-BE49-F238E27FC236}">
                <a16:creationId xmlns:a16="http://schemas.microsoft.com/office/drawing/2014/main" id="{641CA5E0-F77F-943A-CBAB-5481D2993309}"/>
              </a:ext>
            </a:extLst>
          </p:cNvPr>
          <p:cNvSpPr>
            <a:spLocks noGrp="1"/>
          </p:cNvSpPr>
          <p:nvPr>
            <p:ph type="body" sz="quarter" idx="12"/>
          </p:nvPr>
        </p:nvSpPr>
        <p:spPr/>
        <p:txBody>
          <a:bodyPr/>
          <a:lstStyle/>
          <a:p>
            <a:r>
              <a:rPr lang="de-DE" dirty="0"/>
              <a:t>STRONG FOUNDATION </a:t>
            </a:r>
          </a:p>
        </p:txBody>
      </p:sp>
      <p:pic>
        <p:nvPicPr>
          <p:cNvPr id="10" name="Inhaltsplatzhalter 13" descr="Ein Bild, das Menschliches Gesicht, Person, Kleidung, Formelle Kleidung enthält.&#10;&#10;KI-generierte Inhalte können fehlerhaft sein.">
            <a:extLst>
              <a:ext uri="{FF2B5EF4-FFF2-40B4-BE49-F238E27FC236}">
                <a16:creationId xmlns:a16="http://schemas.microsoft.com/office/drawing/2014/main" id="{614D6FA6-F01A-418D-B8A9-9364C99058C3}"/>
              </a:ext>
            </a:extLst>
          </p:cNvPr>
          <p:cNvPicPr>
            <a:picLocks noChangeAspect="1"/>
          </p:cNvPicPr>
          <p:nvPr/>
        </p:nvPicPr>
        <p:blipFill>
          <a:blip r:embed="rId4"/>
          <a:stretch>
            <a:fillRect/>
          </a:stretch>
        </p:blipFill>
        <p:spPr>
          <a:xfrm>
            <a:off x="4718050" y="2268638"/>
            <a:ext cx="2538312" cy="2538312"/>
          </a:xfrm>
          <a:prstGeom prst="ellipse">
            <a:avLst/>
          </a:prstGeom>
        </p:spPr>
      </p:pic>
      <p:pic>
        <p:nvPicPr>
          <p:cNvPr id="12" name="Inhaltsplatzhalter 11" descr="Ein Bild, das Menschliches Gesicht, Person, Kleidung, Lächeln enthält.&#10;&#10;KI-generierte Inhalte können fehlerhaft sein.">
            <a:extLst>
              <a:ext uri="{FF2B5EF4-FFF2-40B4-BE49-F238E27FC236}">
                <a16:creationId xmlns:a16="http://schemas.microsoft.com/office/drawing/2014/main" id="{0EC04059-D5A9-BC8A-9F9B-3D722B6AD17F}"/>
              </a:ext>
            </a:extLst>
          </p:cNvPr>
          <p:cNvPicPr>
            <a:picLocks noChangeAspect="1"/>
          </p:cNvPicPr>
          <p:nvPr/>
        </p:nvPicPr>
        <p:blipFill>
          <a:blip r:embed="rId5"/>
          <a:stretch>
            <a:fillRect/>
          </a:stretch>
        </p:blipFill>
        <p:spPr>
          <a:xfrm>
            <a:off x="937419" y="2268638"/>
            <a:ext cx="2538312" cy="253831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3" name="Textplatzhalter 2">
            <a:extLst>
              <a:ext uri="{FF2B5EF4-FFF2-40B4-BE49-F238E27FC236}">
                <a16:creationId xmlns:a16="http://schemas.microsoft.com/office/drawing/2014/main" id="{2C554F13-1855-979B-C9FC-E9EC1619F7F3}"/>
              </a:ext>
            </a:extLst>
          </p:cNvPr>
          <p:cNvSpPr txBox="1">
            <a:spLocks/>
          </p:cNvSpPr>
          <p:nvPr/>
        </p:nvSpPr>
        <p:spPr>
          <a:xfrm>
            <a:off x="1053169" y="5159476"/>
            <a:ext cx="2755900" cy="107965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de-DE" sz="1600" b="1" dirty="0">
                <a:solidFill>
                  <a:schemeClr val="tx1"/>
                </a:solidFill>
                <a:latin typeface="Whitney Bold" pitchFamily="2" charset="0"/>
              </a:rPr>
              <a:t>Eduard Berger</a:t>
            </a:r>
          </a:p>
          <a:p>
            <a:pPr>
              <a:spcBef>
                <a:spcPts val="500"/>
              </a:spcBef>
            </a:pPr>
            <a:r>
              <a:rPr lang="de-DE" sz="1200" dirty="0">
                <a:solidFill>
                  <a:schemeClr val="tx1"/>
                </a:solidFill>
              </a:rPr>
              <a:t>Member of </a:t>
            </a:r>
            <a:r>
              <a:rPr lang="de-DE" sz="1200" dirty="0" err="1">
                <a:solidFill>
                  <a:schemeClr val="tx1"/>
                </a:solidFill>
              </a:rPr>
              <a:t>the</a:t>
            </a:r>
            <a:r>
              <a:rPr lang="de-DE" sz="1200" dirty="0">
                <a:solidFill>
                  <a:schemeClr val="tx1"/>
                </a:solidFill>
              </a:rPr>
              <a:t> Board </a:t>
            </a:r>
            <a:br>
              <a:rPr lang="de-DE" sz="1200" dirty="0">
                <a:solidFill>
                  <a:schemeClr val="tx1"/>
                </a:solidFill>
              </a:rPr>
            </a:br>
            <a:r>
              <a:rPr lang="en-GB" sz="1200" dirty="0">
                <a:solidFill>
                  <a:schemeClr val="tx1"/>
                </a:solidFill>
              </a:rPr>
              <a:t>since 01 August 2011</a:t>
            </a:r>
          </a:p>
          <a:p>
            <a:pPr>
              <a:spcBef>
                <a:spcPts val="500"/>
              </a:spcBef>
            </a:pPr>
            <a:endParaRPr lang="de-AT" sz="1200" dirty="0">
              <a:solidFill>
                <a:schemeClr val="tx1"/>
              </a:solidFill>
            </a:endParaRPr>
          </a:p>
        </p:txBody>
      </p:sp>
      <p:sp>
        <p:nvSpPr>
          <p:cNvPr id="14" name="Textplatzhalter 2">
            <a:extLst>
              <a:ext uri="{FF2B5EF4-FFF2-40B4-BE49-F238E27FC236}">
                <a16:creationId xmlns:a16="http://schemas.microsoft.com/office/drawing/2014/main" id="{8553C832-7111-9F2F-CEE2-C3206DEF88C2}"/>
              </a:ext>
            </a:extLst>
          </p:cNvPr>
          <p:cNvSpPr txBox="1">
            <a:spLocks/>
          </p:cNvSpPr>
          <p:nvPr/>
        </p:nvSpPr>
        <p:spPr>
          <a:xfrm>
            <a:off x="4835350" y="5159476"/>
            <a:ext cx="2755900" cy="107965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de-DE" sz="1600" b="1" dirty="0">
                <a:solidFill>
                  <a:schemeClr val="tx1"/>
                </a:solidFill>
                <a:latin typeface="Whitney Bold" pitchFamily="2" charset="0"/>
              </a:rPr>
              <a:t>Michael Munterl</a:t>
            </a:r>
          </a:p>
          <a:p>
            <a:pPr>
              <a:spcBef>
                <a:spcPts val="500"/>
              </a:spcBef>
            </a:pPr>
            <a:r>
              <a:rPr lang="de-DE" sz="1200" dirty="0">
                <a:solidFill>
                  <a:schemeClr val="tx1"/>
                </a:solidFill>
              </a:rPr>
              <a:t>Member of </a:t>
            </a:r>
            <a:r>
              <a:rPr lang="de-DE" sz="1200" dirty="0" err="1">
                <a:solidFill>
                  <a:schemeClr val="tx1"/>
                </a:solidFill>
              </a:rPr>
              <a:t>the</a:t>
            </a:r>
            <a:r>
              <a:rPr lang="de-DE" sz="1200" dirty="0">
                <a:solidFill>
                  <a:schemeClr val="tx1"/>
                </a:solidFill>
              </a:rPr>
              <a:t> Board </a:t>
            </a:r>
            <a:br>
              <a:rPr lang="de-DE" sz="1200" dirty="0">
                <a:solidFill>
                  <a:schemeClr val="tx1"/>
                </a:solidFill>
              </a:rPr>
            </a:br>
            <a:r>
              <a:rPr lang="en-GB" sz="1200" dirty="0">
                <a:solidFill>
                  <a:schemeClr val="tx1"/>
                </a:solidFill>
              </a:rPr>
              <a:t>since 01 March 2026</a:t>
            </a:r>
          </a:p>
          <a:p>
            <a:pPr>
              <a:spcBef>
                <a:spcPts val="500"/>
              </a:spcBef>
            </a:pPr>
            <a:endParaRPr lang="de-AT" sz="1200" dirty="0">
              <a:solidFill>
                <a:schemeClr val="tx1"/>
              </a:solidFill>
            </a:endParaRPr>
          </a:p>
        </p:txBody>
      </p:sp>
      <p:sp>
        <p:nvSpPr>
          <p:cNvPr id="15" name="Textplatzhalter 2">
            <a:extLst>
              <a:ext uri="{FF2B5EF4-FFF2-40B4-BE49-F238E27FC236}">
                <a16:creationId xmlns:a16="http://schemas.microsoft.com/office/drawing/2014/main" id="{A1142954-D860-BFB1-43A4-536F8E0CF039}"/>
              </a:ext>
            </a:extLst>
          </p:cNvPr>
          <p:cNvSpPr txBox="1">
            <a:spLocks/>
          </p:cNvSpPr>
          <p:nvPr/>
        </p:nvSpPr>
        <p:spPr>
          <a:xfrm>
            <a:off x="8625544" y="5159476"/>
            <a:ext cx="2755900" cy="107965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de-DE" sz="1600" b="1" dirty="0">
                <a:solidFill>
                  <a:schemeClr val="tx1"/>
                </a:solidFill>
                <a:latin typeface="Whitney Bold" pitchFamily="2" charset="0"/>
              </a:rPr>
              <a:t>Gernot </a:t>
            </a:r>
            <a:r>
              <a:rPr lang="de-DE" sz="1600" b="1" dirty="0" err="1">
                <a:solidFill>
                  <a:schemeClr val="tx1"/>
                </a:solidFill>
                <a:latin typeface="Whitney Bold" pitchFamily="2" charset="0"/>
              </a:rPr>
              <a:t>Purgstaller</a:t>
            </a:r>
            <a:endParaRPr lang="de-DE" sz="1600" b="1" dirty="0">
              <a:solidFill>
                <a:schemeClr val="tx1"/>
              </a:solidFill>
              <a:latin typeface="Whitney Bold" pitchFamily="2" charset="0"/>
            </a:endParaRPr>
          </a:p>
          <a:p>
            <a:pPr>
              <a:spcBef>
                <a:spcPts val="500"/>
              </a:spcBef>
            </a:pPr>
            <a:r>
              <a:rPr lang="de-DE" sz="1200" dirty="0">
                <a:solidFill>
                  <a:schemeClr val="tx1"/>
                </a:solidFill>
              </a:rPr>
              <a:t>Member of </a:t>
            </a:r>
            <a:r>
              <a:rPr lang="de-DE" sz="1200" dirty="0" err="1">
                <a:solidFill>
                  <a:schemeClr val="tx1"/>
                </a:solidFill>
              </a:rPr>
              <a:t>the</a:t>
            </a:r>
            <a:r>
              <a:rPr lang="de-DE" sz="1200" dirty="0">
                <a:solidFill>
                  <a:schemeClr val="tx1"/>
                </a:solidFill>
              </a:rPr>
              <a:t> Board </a:t>
            </a:r>
            <a:br>
              <a:rPr lang="de-DE" sz="1200" dirty="0">
                <a:solidFill>
                  <a:schemeClr val="tx1"/>
                </a:solidFill>
              </a:rPr>
            </a:br>
            <a:r>
              <a:rPr lang="de-DE" sz="1200" dirty="0" err="1">
                <a:solidFill>
                  <a:schemeClr val="tx1"/>
                </a:solidFill>
              </a:rPr>
              <a:t>since</a:t>
            </a:r>
            <a:r>
              <a:rPr lang="de-DE" sz="1200" dirty="0">
                <a:solidFill>
                  <a:schemeClr val="tx1"/>
                </a:solidFill>
              </a:rPr>
              <a:t> 01 June 2026</a:t>
            </a:r>
            <a:endParaRPr lang="de-AT" sz="1200" dirty="0">
              <a:solidFill>
                <a:schemeClr val="tx1"/>
              </a:solidFill>
            </a:endParaRPr>
          </a:p>
        </p:txBody>
      </p:sp>
      <p:pic>
        <p:nvPicPr>
          <p:cNvPr id="11" name="Inhaltsplatzhalter 13">
            <a:extLst>
              <a:ext uri="{FF2B5EF4-FFF2-40B4-BE49-F238E27FC236}">
                <a16:creationId xmlns:a16="http://schemas.microsoft.com/office/drawing/2014/main" id="{6769DBA3-9E81-253B-8F69-EBD735359FC9}"/>
              </a:ext>
            </a:extLst>
          </p:cNvPr>
          <p:cNvPicPr>
            <a:picLocks noChangeAspect="1"/>
          </p:cNvPicPr>
          <p:nvPr/>
        </p:nvPicPr>
        <p:blipFill rotWithShape="1">
          <a:blip r:embed="rId6"/>
          <a:srcRect l="22484" t="7504" r="17987" b="32965"/>
          <a:stretch/>
        </p:blipFill>
        <p:spPr>
          <a:xfrm>
            <a:off x="8509794" y="2268638"/>
            <a:ext cx="2538312" cy="2538312"/>
          </a:xfrm>
          <a:prstGeom prst="ellipse">
            <a:avLst/>
          </a:prstGeom>
        </p:spPr>
      </p:pic>
    </p:spTree>
    <p:extLst>
      <p:ext uri="{BB962C8B-B14F-4D97-AF65-F5344CB8AC3E}">
        <p14:creationId xmlns:p14="http://schemas.microsoft.com/office/powerpoint/2010/main" val="141988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3A84645-04A4-CEAC-9BA7-88023AF992E4}"/>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3F7A9298-377F-4207-446C-0BC5E8F2B31D}"/>
              </a:ext>
            </a:extLst>
          </p:cNvPr>
          <p:cNvSpPr>
            <a:spLocks noGrp="1"/>
          </p:cNvSpPr>
          <p:nvPr>
            <p:ph type="title"/>
          </p:nvPr>
        </p:nvSpPr>
        <p:spPr>
          <a:prstGeom prst="rect">
            <a:avLst/>
          </a:prstGeom>
        </p:spPr>
        <p:txBody>
          <a:bodyPr>
            <a:normAutofit/>
          </a:bodyPr>
          <a:lstStyle/>
          <a:p>
            <a:r>
              <a:rPr lang="en-GB" dirty="0">
                <a:latin typeface="+mj-lt"/>
              </a:rPr>
              <a:t>Supervisory Board </a:t>
            </a:r>
            <a:br>
              <a:rPr lang="en-GB" dirty="0">
                <a:solidFill>
                  <a:srgbClr val="008FAB"/>
                </a:solidFill>
              </a:rPr>
            </a:br>
            <a:endParaRPr lang="de-DE" sz="3200" dirty="0">
              <a:latin typeface="+mj-lt"/>
            </a:endParaRPr>
          </a:p>
        </p:txBody>
      </p:sp>
      <p:sp>
        <p:nvSpPr>
          <p:cNvPr id="2" name="Foliennummernplatzhalter 1">
            <a:extLst>
              <a:ext uri="{FF2B5EF4-FFF2-40B4-BE49-F238E27FC236}">
                <a16:creationId xmlns:a16="http://schemas.microsoft.com/office/drawing/2014/main" id="{07EED221-8020-708C-5DF7-998DA65E70DC}"/>
              </a:ext>
            </a:extLst>
          </p:cNvPr>
          <p:cNvSpPr>
            <a:spLocks noGrp="1"/>
          </p:cNvSpPr>
          <p:nvPr>
            <p:ph type="sldNum" sz="quarter" idx="4"/>
          </p:nvPr>
        </p:nvSpPr>
        <p:spPr>
          <a:xfrm>
            <a:off x="8747049" y="6078324"/>
            <a:ext cx="2743200" cy="234455"/>
          </a:xfrm>
        </p:spPr>
        <p:txBody>
          <a:bodyPr/>
          <a:lstStyle/>
          <a:p>
            <a:fld id="{867F421F-A6CC-D64B-BF47-AD6360142D44}" type="slidenum">
              <a:rPr lang="de-DE" smtClean="0"/>
              <a:pPr/>
              <a:t>15</a:t>
            </a:fld>
            <a:endParaRPr lang="de-DE" dirty="0"/>
          </a:p>
        </p:txBody>
      </p:sp>
      <p:sp>
        <p:nvSpPr>
          <p:cNvPr id="3" name="Textplatzhalter 2">
            <a:extLst>
              <a:ext uri="{FF2B5EF4-FFF2-40B4-BE49-F238E27FC236}">
                <a16:creationId xmlns:a16="http://schemas.microsoft.com/office/drawing/2014/main" id="{15E2A501-CE29-C336-DA8B-910CD5F9242A}"/>
              </a:ext>
            </a:extLst>
          </p:cNvPr>
          <p:cNvSpPr>
            <a:spLocks noGrp="1"/>
          </p:cNvSpPr>
          <p:nvPr>
            <p:ph type="body" sz="quarter" idx="12"/>
          </p:nvPr>
        </p:nvSpPr>
        <p:spPr/>
        <p:txBody>
          <a:bodyPr/>
          <a:lstStyle/>
          <a:p>
            <a:r>
              <a:rPr lang="de-DE" dirty="0"/>
              <a:t>STRONG FOUNDATION </a:t>
            </a:r>
          </a:p>
        </p:txBody>
      </p:sp>
      <p:sp>
        <p:nvSpPr>
          <p:cNvPr id="10" name="Textplatzhalter 2">
            <a:extLst>
              <a:ext uri="{FF2B5EF4-FFF2-40B4-BE49-F238E27FC236}">
                <a16:creationId xmlns:a16="http://schemas.microsoft.com/office/drawing/2014/main" id="{5D48C875-AB58-4894-7B9D-B32B262F9319}"/>
              </a:ext>
            </a:extLst>
          </p:cNvPr>
          <p:cNvSpPr txBox="1">
            <a:spLocks/>
          </p:cNvSpPr>
          <p:nvPr/>
        </p:nvSpPr>
        <p:spPr>
          <a:xfrm>
            <a:off x="8509794" y="5056737"/>
            <a:ext cx="2755900" cy="107965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endParaRPr lang="de-DE" sz="1600" b="1" dirty="0">
              <a:solidFill>
                <a:schemeClr val="tx1"/>
              </a:solidFill>
              <a:latin typeface="Whitney Bold" pitchFamily="2" charset="0"/>
            </a:endParaRPr>
          </a:p>
        </p:txBody>
      </p:sp>
      <p:sp>
        <p:nvSpPr>
          <p:cNvPr id="4" name="Textfeld 3">
            <a:extLst>
              <a:ext uri="{FF2B5EF4-FFF2-40B4-BE49-F238E27FC236}">
                <a16:creationId xmlns:a16="http://schemas.microsoft.com/office/drawing/2014/main" id="{56A54FF9-E1B5-7AD8-E661-3F1309F0F968}"/>
              </a:ext>
            </a:extLst>
          </p:cNvPr>
          <p:cNvSpPr txBox="1"/>
          <p:nvPr/>
        </p:nvSpPr>
        <p:spPr>
          <a:xfrm>
            <a:off x="707511" y="2512169"/>
            <a:ext cx="3060000" cy="916831"/>
          </a:xfrm>
          <a:prstGeom prst="rect">
            <a:avLst/>
          </a:prstGeom>
          <a:solidFill>
            <a:srgbClr val="006B7F"/>
          </a:solidFill>
          <a:ln w="12700">
            <a:solidFill>
              <a:srgbClr val="115361"/>
            </a:solidFill>
          </a:ln>
        </p:spPr>
        <p:txBody>
          <a:bodyPr wrap="square" lIns="144000" tIns="108000" rIns="90000" bIns="72000" rtlCol="0" anchor="ctr">
            <a:spAutoFit/>
          </a:bodyPr>
          <a:lstStyle/>
          <a:p>
            <a:pPr>
              <a:spcBef>
                <a:spcPts val="600"/>
              </a:spcBef>
            </a:pPr>
            <a:r>
              <a:rPr lang="de-DE" sz="1600" b="1" dirty="0">
                <a:latin typeface="Whitney Bold" pitchFamily="2" charset="0"/>
              </a:rPr>
              <a:t>Wolfgang </a:t>
            </a:r>
            <a:r>
              <a:rPr lang="de-DE" sz="1600" b="1" dirty="0" err="1">
                <a:latin typeface="Whitney Bold" pitchFamily="2" charset="0"/>
              </a:rPr>
              <a:t>Zehenter</a:t>
            </a:r>
            <a:endParaRPr lang="de-DE" sz="1400" b="1" dirty="0">
              <a:latin typeface="Whitney Bold" pitchFamily="2" charset="0"/>
            </a:endParaRPr>
          </a:p>
          <a:p>
            <a:pPr>
              <a:lnSpc>
                <a:spcPct val="120000"/>
              </a:lnSpc>
              <a:spcBef>
                <a:spcPts val="500"/>
              </a:spcBef>
            </a:pPr>
            <a:r>
              <a:rPr lang="en-GB" sz="1200" dirty="0"/>
              <a:t>Chairman of the Supervisory Board</a:t>
            </a:r>
            <a:br>
              <a:rPr lang="de-DE" sz="1200" dirty="0">
                <a:latin typeface="Whitney Book" pitchFamily="2" charset="0"/>
              </a:rPr>
            </a:br>
            <a:endParaRPr lang="de-DE" sz="1200" dirty="0">
              <a:latin typeface="Whitney Book" pitchFamily="2" charset="0"/>
            </a:endParaRPr>
          </a:p>
        </p:txBody>
      </p:sp>
      <p:sp>
        <p:nvSpPr>
          <p:cNvPr id="6" name="Textfeld 5">
            <a:extLst>
              <a:ext uri="{FF2B5EF4-FFF2-40B4-BE49-F238E27FC236}">
                <a16:creationId xmlns:a16="http://schemas.microsoft.com/office/drawing/2014/main" id="{54FC906A-FB9A-D660-FC6F-CC405D03C35F}"/>
              </a:ext>
            </a:extLst>
          </p:cNvPr>
          <p:cNvSpPr txBox="1"/>
          <p:nvPr/>
        </p:nvSpPr>
        <p:spPr>
          <a:xfrm>
            <a:off x="4491586" y="2512169"/>
            <a:ext cx="3060000" cy="916831"/>
          </a:xfrm>
          <a:prstGeom prst="rect">
            <a:avLst/>
          </a:prstGeom>
          <a:solidFill>
            <a:srgbClr val="006B7F"/>
          </a:solidFill>
          <a:ln w="12700">
            <a:solidFill>
              <a:srgbClr val="115361"/>
            </a:solidFill>
          </a:ln>
        </p:spPr>
        <p:txBody>
          <a:bodyPr wrap="square" lIns="144000" tIns="108000" rIns="90000" bIns="72000" rtlCol="0" anchor="ctr">
            <a:spAutoFit/>
          </a:bodyPr>
          <a:lstStyle/>
          <a:p>
            <a:pPr>
              <a:spcBef>
                <a:spcPts val="600"/>
              </a:spcBef>
            </a:pPr>
            <a:r>
              <a:rPr lang="de-DE" sz="1600" b="1" dirty="0">
                <a:latin typeface="Whitney Bold" pitchFamily="2" charset="0"/>
              </a:rPr>
              <a:t>Günter Kerbler</a:t>
            </a:r>
          </a:p>
          <a:p>
            <a:pPr>
              <a:lnSpc>
                <a:spcPct val="120000"/>
              </a:lnSpc>
              <a:spcBef>
                <a:spcPts val="500"/>
              </a:spcBef>
            </a:pPr>
            <a:r>
              <a:rPr lang="en-GB" sz="1200" dirty="0"/>
              <a:t>Vice Chairman of the Supervisory Board</a:t>
            </a:r>
            <a:br>
              <a:rPr lang="de-DE" sz="1200" dirty="0">
                <a:latin typeface="Whitney Book" pitchFamily="2" charset="0"/>
              </a:rPr>
            </a:br>
            <a:endParaRPr lang="de-DE" sz="1200" dirty="0">
              <a:latin typeface="Whitney Book" pitchFamily="2" charset="0"/>
            </a:endParaRPr>
          </a:p>
        </p:txBody>
      </p:sp>
      <p:sp>
        <p:nvSpPr>
          <p:cNvPr id="7" name="Textfeld 6">
            <a:extLst>
              <a:ext uri="{FF2B5EF4-FFF2-40B4-BE49-F238E27FC236}">
                <a16:creationId xmlns:a16="http://schemas.microsoft.com/office/drawing/2014/main" id="{DE894C5A-38B9-716D-8AB7-56D2D1EB4CCF}"/>
              </a:ext>
            </a:extLst>
          </p:cNvPr>
          <p:cNvSpPr txBox="1"/>
          <p:nvPr/>
        </p:nvSpPr>
        <p:spPr>
          <a:xfrm>
            <a:off x="8275661" y="2512169"/>
            <a:ext cx="3060000" cy="916831"/>
          </a:xfrm>
          <a:prstGeom prst="rect">
            <a:avLst/>
          </a:prstGeom>
          <a:solidFill>
            <a:srgbClr val="006B7F"/>
          </a:solidFill>
          <a:ln w="12700">
            <a:solidFill>
              <a:srgbClr val="115361"/>
            </a:solidFill>
          </a:ln>
        </p:spPr>
        <p:txBody>
          <a:bodyPr wrap="square" lIns="144000" tIns="108000" rIns="90000" bIns="72000" rtlCol="0" anchor="ctr">
            <a:spAutoFit/>
          </a:bodyPr>
          <a:lstStyle/>
          <a:p>
            <a:pPr>
              <a:spcBef>
                <a:spcPts val="600"/>
              </a:spcBef>
            </a:pPr>
            <a:r>
              <a:rPr lang="de-DE" sz="1600" b="1" dirty="0">
                <a:latin typeface="Whitney Bold" pitchFamily="2" charset="0"/>
              </a:rPr>
              <a:t>Jay Johnston</a:t>
            </a:r>
          </a:p>
          <a:p>
            <a:pPr>
              <a:lnSpc>
                <a:spcPct val="120000"/>
              </a:lnSpc>
              <a:spcBef>
                <a:spcPts val="500"/>
              </a:spcBef>
            </a:pPr>
            <a:br>
              <a:rPr lang="de-DE" sz="1200" dirty="0">
                <a:latin typeface="Whitney Book" pitchFamily="2" charset="0"/>
              </a:rPr>
            </a:br>
            <a:endParaRPr lang="de-DE" sz="1200" dirty="0">
              <a:latin typeface="Whitney Book" pitchFamily="2" charset="0"/>
            </a:endParaRPr>
          </a:p>
        </p:txBody>
      </p:sp>
      <p:sp>
        <p:nvSpPr>
          <p:cNvPr id="8" name="Textfeld 7">
            <a:extLst>
              <a:ext uri="{FF2B5EF4-FFF2-40B4-BE49-F238E27FC236}">
                <a16:creationId xmlns:a16="http://schemas.microsoft.com/office/drawing/2014/main" id="{F41BF274-422B-701C-7174-7D48E478BF76}"/>
              </a:ext>
            </a:extLst>
          </p:cNvPr>
          <p:cNvSpPr txBox="1"/>
          <p:nvPr/>
        </p:nvSpPr>
        <p:spPr>
          <a:xfrm>
            <a:off x="695325" y="3799305"/>
            <a:ext cx="3060000" cy="947608"/>
          </a:xfrm>
          <a:prstGeom prst="rect">
            <a:avLst/>
          </a:prstGeom>
          <a:solidFill>
            <a:srgbClr val="006B7F"/>
          </a:solidFill>
          <a:ln w="12700">
            <a:solidFill>
              <a:srgbClr val="115361"/>
            </a:solidFill>
          </a:ln>
        </p:spPr>
        <p:txBody>
          <a:bodyPr wrap="square" lIns="144000" tIns="108000" rIns="90000" bIns="72000" rtlCol="0" anchor="ctr">
            <a:spAutoFit/>
          </a:bodyPr>
          <a:lstStyle/>
          <a:p>
            <a:pPr>
              <a:spcBef>
                <a:spcPts val="600"/>
              </a:spcBef>
            </a:pPr>
            <a:r>
              <a:rPr lang="de-AT" sz="1600" b="1" dirty="0">
                <a:latin typeface="Whitney Bold" pitchFamily="2" charset="0"/>
              </a:rPr>
              <a:t>Nadia </a:t>
            </a:r>
            <a:r>
              <a:rPr lang="de-AT" sz="1600" b="1" dirty="0" err="1">
                <a:latin typeface="Whitney Bold" pitchFamily="2" charset="0"/>
              </a:rPr>
              <a:t>Koshinska</a:t>
            </a:r>
            <a:endParaRPr lang="de-DE" sz="1600" b="1" dirty="0">
              <a:latin typeface="Whitney Bold" pitchFamily="2" charset="0"/>
            </a:endParaRPr>
          </a:p>
          <a:p>
            <a:pPr>
              <a:lnSpc>
                <a:spcPct val="120000"/>
              </a:lnSpc>
              <a:spcBef>
                <a:spcPts val="500"/>
              </a:spcBef>
            </a:pPr>
            <a:br>
              <a:rPr lang="de-DE" sz="1200" dirty="0">
                <a:latin typeface="Whitney Book" pitchFamily="2" charset="0"/>
              </a:rPr>
            </a:br>
            <a:endParaRPr lang="de-DE" sz="1200" dirty="0">
              <a:latin typeface="Whitney Book" pitchFamily="2" charset="0"/>
            </a:endParaRPr>
          </a:p>
        </p:txBody>
      </p:sp>
      <p:sp>
        <p:nvSpPr>
          <p:cNvPr id="9" name="Textfeld 8">
            <a:extLst>
              <a:ext uri="{FF2B5EF4-FFF2-40B4-BE49-F238E27FC236}">
                <a16:creationId xmlns:a16="http://schemas.microsoft.com/office/drawing/2014/main" id="{B2C8C67B-1D59-859D-BFCF-22F571CDD0FE}"/>
              </a:ext>
            </a:extLst>
          </p:cNvPr>
          <p:cNvSpPr txBox="1"/>
          <p:nvPr/>
        </p:nvSpPr>
        <p:spPr>
          <a:xfrm>
            <a:off x="4491586" y="3799305"/>
            <a:ext cx="3060000" cy="916831"/>
          </a:xfrm>
          <a:prstGeom prst="rect">
            <a:avLst/>
          </a:prstGeom>
          <a:solidFill>
            <a:srgbClr val="006B7F"/>
          </a:solidFill>
          <a:ln w="12700">
            <a:solidFill>
              <a:srgbClr val="115361"/>
            </a:solidFill>
          </a:ln>
        </p:spPr>
        <p:txBody>
          <a:bodyPr wrap="square" lIns="144000" tIns="108000" rIns="90000" bIns="72000" rtlCol="0" anchor="ctr">
            <a:spAutoFit/>
          </a:bodyPr>
          <a:lstStyle/>
          <a:p>
            <a:pPr>
              <a:spcBef>
                <a:spcPts val="600"/>
              </a:spcBef>
            </a:pPr>
            <a:r>
              <a:rPr lang="de-AT" sz="1600" b="1" dirty="0">
                <a:latin typeface="Whitney Bold" pitchFamily="2" charset="0"/>
              </a:rPr>
              <a:t>Brigitte Louise </a:t>
            </a:r>
            <a:r>
              <a:rPr lang="de-AT" sz="1600" b="1" dirty="0" err="1">
                <a:latin typeface="Whitney Bold" pitchFamily="2" charset="0"/>
              </a:rPr>
              <a:t>Pochon</a:t>
            </a:r>
            <a:endParaRPr lang="de-DE" sz="1600" b="1" dirty="0">
              <a:latin typeface="Whitney Bold" pitchFamily="2" charset="0"/>
            </a:endParaRPr>
          </a:p>
          <a:p>
            <a:pPr>
              <a:lnSpc>
                <a:spcPct val="120000"/>
              </a:lnSpc>
              <a:spcBef>
                <a:spcPts val="500"/>
              </a:spcBef>
            </a:pPr>
            <a:br>
              <a:rPr lang="de-DE" sz="1200" dirty="0">
                <a:latin typeface="Whitney Book" pitchFamily="2" charset="0"/>
              </a:rPr>
            </a:br>
            <a:endParaRPr lang="de-DE" sz="1200" dirty="0">
              <a:latin typeface="Whitney Book" pitchFamily="2" charset="0"/>
            </a:endParaRPr>
          </a:p>
        </p:txBody>
      </p:sp>
    </p:spTree>
    <p:extLst>
      <p:ext uri="{BB962C8B-B14F-4D97-AF65-F5344CB8AC3E}">
        <p14:creationId xmlns:p14="http://schemas.microsoft.com/office/powerpoint/2010/main" val="15114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B162D-9D83-EA8C-C9F8-6FC19900D88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F615ABF-00F6-F367-0B91-C825BBD1824A}"/>
              </a:ext>
            </a:extLst>
          </p:cNvPr>
          <p:cNvSpPr>
            <a:spLocks noGrp="1"/>
          </p:cNvSpPr>
          <p:nvPr>
            <p:ph type="title"/>
          </p:nvPr>
        </p:nvSpPr>
        <p:spPr/>
        <p:txBody>
          <a:bodyPr>
            <a:normAutofit/>
          </a:bodyPr>
          <a:lstStyle/>
          <a:p>
            <a:r>
              <a:rPr lang="en-GB" b="1" dirty="0"/>
              <a:t>Tier 1 capital ratio:</a:t>
            </a:r>
            <a:endParaRPr lang="de-DE" sz="3200" dirty="0">
              <a:latin typeface="+mj-lt"/>
            </a:endParaRPr>
          </a:p>
        </p:txBody>
      </p:sp>
      <p:sp>
        <p:nvSpPr>
          <p:cNvPr id="4" name="Foliennummernplatzhalter 3">
            <a:extLst>
              <a:ext uri="{FF2B5EF4-FFF2-40B4-BE49-F238E27FC236}">
                <a16:creationId xmlns:a16="http://schemas.microsoft.com/office/drawing/2014/main" id="{FA036C63-F23F-EBFD-ADDD-B5C54967C023}"/>
              </a:ext>
            </a:extLst>
          </p:cNvPr>
          <p:cNvSpPr>
            <a:spLocks noGrp="1"/>
          </p:cNvSpPr>
          <p:nvPr>
            <p:ph type="sldNum" sz="quarter" idx="4"/>
          </p:nvPr>
        </p:nvSpPr>
        <p:spPr/>
        <p:txBody>
          <a:bodyPr/>
          <a:lstStyle/>
          <a:p>
            <a:fld id="{867F421F-A6CC-D64B-BF47-AD6360142D44}" type="slidenum">
              <a:rPr lang="de-DE" smtClean="0"/>
              <a:pPr/>
              <a:t>16</a:t>
            </a:fld>
            <a:endParaRPr lang="de-DE" dirty="0"/>
          </a:p>
        </p:txBody>
      </p:sp>
      <p:sp>
        <p:nvSpPr>
          <p:cNvPr id="2" name="Textplatzhalter 1">
            <a:extLst>
              <a:ext uri="{FF2B5EF4-FFF2-40B4-BE49-F238E27FC236}">
                <a16:creationId xmlns:a16="http://schemas.microsoft.com/office/drawing/2014/main" id="{082BF62E-EAF1-0637-5E27-601CF2419B26}"/>
              </a:ext>
            </a:extLst>
          </p:cNvPr>
          <p:cNvSpPr>
            <a:spLocks noGrp="1"/>
          </p:cNvSpPr>
          <p:nvPr>
            <p:ph type="body" sz="quarter" idx="10"/>
          </p:nvPr>
        </p:nvSpPr>
        <p:spPr>
          <a:xfrm>
            <a:off x="9186732" y="5379577"/>
            <a:ext cx="9848850" cy="1714500"/>
          </a:xfrm>
        </p:spPr>
        <p:txBody>
          <a:bodyPr/>
          <a:lstStyle/>
          <a:p>
            <a:r>
              <a:rPr lang="de-DE" dirty="0" err="1"/>
              <a:t>as</a:t>
            </a:r>
            <a:r>
              <a:rPr lang="de-DE" dirty="0"/>
              <a:t> at 31 </a:t>
            </a:r>
            <a:r>
              <a:rPr lang="de-DE" dirty="0" err="1"/>
              <a:t>December</a:t>
            </a:r>
            <a:r>
              <a:rPr lang="de-DE" dirty="0"/>
              <a:t> 2025</a:t>
            </a:r>
          </a:p>
        </p:txBody>
      </p:sp>
      <p:sp>
        <p:nvSpPr>
          <p:cNvPr id="12" name="Textplatzhalter 11">
            <a:extLst>
              <a:ext uri="{FF2B5EF4-FFF2-40B4-BE49-F238E27FC236}">
                <a16:creationId xmlns:a16="http://schemas.microsoft.com/office/drawing/2014/main" id="{20ED9F17-0E43-B83E-9EF6-82F2F42B6289}"/>
              </a:ext>
            </a:extLst>
          </p:cNvPr>
          <p:cNvSpPr>
            <a:spLocks noGrp="1"/>
          </p:cNvSpPr>
          <p:nvPr>
            <p:ph type="body" sz="quarter" idx="12"/>
          </p:nvPr>
        </p:nvSpPr>
        <p:spPr/>
        <p:txBody>
          <a:bodyPr/>
          <a:lstStyle/>
          <a:p>
            <a:r>
              <a:rPr lang="de-DE" dirty="0"/>
              <a:t>STARKES FUNDAMENT</a:t>
            </a:r>
          </a:p>
        </p:txBody>
      </p:sp>
      <p:sp>
        <p:nvSpPr>
          <p:cNvPr id="6" name="Textfeld 5">
            <a:extLst>
              <a:ext uri="{FF2B5EF4-FFF2-40B4-BE49-F238E27FC236}">
                <a16:creationId xmlns:a16="http://schemas.microsoft.com/office/drawing/2014/main" id="{DB9C829D-5DB6-703D-CE98-6F5C8B964A30}"/>
              </a:ext>
            </a:extLst>
          </p:cNvPr>
          <p:cNvSpPr txBox="1"/>
          <p:nvPr/>
        </p:nvSpPr>
        <p:spPr>
          <a:xfrm>
            <a:off x="717051" y="3154015"/>
            <a:ext cx="8469681" cy="3170099"/>
          </a:xfrm>
          <a:prstGeom prst="rect">
            <a:avLst/>
          </a:prstGeom>
          <a:noFill/>
        </p:spPr>
        <p:txBody>
          <a:bodyPr wrap="square">
            <a:spAutoFit/>
          </a:bodyPr>
          <a:lstStyle/>
          <a:p>
            <a:r>
              <a:rPr lang="de-AT" sz="20000" spc="-300" dirty="0"/>
              <a:t>27.81 %</a:t>
            </a:r>
          </a:p>
        </p:txBody>
      </p:sp>
    </p:spTree>
    <p:extLst>
      <p:ext uri="{BB962C8B-B14F-4D97-AF65-F5344CB8AC3E}">
        <p14:creationId xmlns:p14="http://schemas.microsoft.com/office/powerpoint/2010/main" val="412849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4FDF1D4-421B-F0A6-EEE0-D46AF6251C63}"/>
              </a:ext>
            </a:extLst>
          </p:cNvPr>
          <p:cNvSpPr>
            <a:spLocks noGrp="1"/>
          </p:cNvSpPr>
          <p:nvPr>
            <p:ph type="sldNum" sz="quarter" idx="4"/>
          </p:nvPr>
        </p:nvSpPr>
        <p:spPr/>
        <p:txBody>
          <a:bodyPr/>
          <a:lstStyle/>
          <a:p>
            <a:fld id="{867F421F-A6CC-D64B-BF47-AD6360142D44}" type="slidenum">
              <a:rPr lang="de-DE" smtClean="0">
                <a:solidFill>
                  <a:schemeClr val="accent5">
                    <a:lumMod val="40000"/>
                    <a:lumOff val="60000"/>
                  </a:schemeClr>
                </a:solidFill>
              </a:rPr>
              <a:pPr/>
              <a:t>17</a:t>
            </a:fld>
            <a:endParaRPr lang="de-DE" dirty="0">
              <a:solidFill>
                <a:schemeClr val="accent5">
                  <a:lumMod val="40000"/>
                  <a:lumOff val="60000"/>
                </a:schemeClr>
              </a:solidFill>
            </a:endParaRPr>
          </a:p>
        </p:txBody>
      </p:sp>
      <p:sp>
        <p:nvSpPr>
          <p:cNvPr id="5" name="Textplatzhalter 4">
            <a:extLst>
              <a:ext uri="{FF2B5EF4-FFF2-40B4-BE49-F238E27FC236}">
                <a16:creationId xmlns:a16="http://schemas.microsoft.com/office/drawing/2014/main" id="{6FD7E617-3195-92B9-498F-2F6CE1B6F923}"/>
              </a:ext>
            </a:extLst>
          </p:cNvPr>
          <p:cNvSpPr>
            <a:spLocks noGrp="1"/>
          </p:cNvSpPr>
          <p:nvPr>
            <p:ph type="body" sz="quarter" idx="10"/>
          </p:nvPr>
        </p:nvSpPr>
        <p:spPr>
          <a:xfrm>
            <a:off x="707511" y="1992951"/>
            <a:ext cx="9848850" cy="1714500"/>
          </a:xfrm>
        </p:spPr>
        <p:txBody>
          <a:bodyPr/>
          <a:lstStyle/>
          <a:p>
            <a:r>
              <a:rPr lang="de-DE" dirty="0"/>
              <a:t>WIENER PRIVATBANK</a:t>
            </a:r>
          </a:p>
        </p:txBody>
      </p:sp>
      <p:sp>
        <p:nvSpPr>
          <p:cNvPr id="30" name="Textplatzhalter 29">
            <a:extLst>
              <a:ext uri="{FF2B5EF4-FFF2-40B4-BE49-F238E27FC236}">
                <a16:creationId xmlns:a16="http://schemas.microsoft.com/office/drawing/2014/main" id="{3D220E98-222F-082C-AFC9-4D20C2C5738A}"/>
              </a:ext>
            </a:extLst>
          </p:cNvPr>
          <p:cNvSpPr>
            <a:spLocks noGrp="1"/>
          </p:cNvSpPr>
          <p:nvPr>
            <p:ph type="body" sz="quarter" idx="12"/>
          </p:nvPr>
        </p:nvSpPr>
        <p:spPr/>
        <p:txBody>
          <a:bodyPr/>
          <a:lstStyle/>
          <a:p>
            <a:r>
              <a:rPr lang="de-DE" dirty="0"/>
              <a:t>WIENER PRIVATBANK</a:t>
            </a:r>
          </a:p>
        </p:txBody>
      </p:sp>
      <p:sp>
        <p:nvSpPr>
          <p:cNvPr id="24" name="Rechteck 23">
            <a:extLst>
              <a:ext uri="{FF2B5EF4-FFF2-40B4-BE49-F238E27FC236}">
                <a16:creationId xmlns:a16="http://schemas.microsoft.com/office/drawing/2014/main" id="{82B1D6B4-4FB5-5255-FFC8-315CB0E0CEF7}"/>
              </a:ext>
            </a:extLst>
          </p:cNvPr>
          <p:cNvSpPr/>
          <p:nvPr/>
        </p:nvSpPr>
        <p:spPr>
          <a:xfrm>
            <a:off x="8189017" y="1759969"/>
            <a:ext cx="3311999" cy="3636000"/>
          </a:xfrm>
          <a:prstGeom prst="rect">
            <a:avLst/>
          </a:prstGeom>
          <a:solidFill>
            <a:schemeClr val="bg1"/>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8" name="Textfeld 7">
            <a:extLst>
              <a:ext uri="{FF2B5EF4-FFF2-40B4-BE49-F238E27FC236}">
                <a16:creationId xmlns:a16="http://schemas.microsoft.com/office/drawing/2014/main" id="{C9FC7E75-D585-16A7-82D3-11182A338CD9}"/>
              </a:ext>
            </a:extLst>
          </p:cNvPr>
          <p:cNvSpPr txBox="1"/>
          <p:nvPr/>
        </p:nvSpPr>
        <p:spPr>
          <a:xfrm>
            <a:off x="8189016" y="2484222"/>
            <a:ext cx="3096000" cy="3373425"/>
          </a:xfrm>
          <a:prstGeom prst="rect">
            <a:avLst/>
          </a:prstGeom>
          <a:noFill/>
          <a:ln w="12700">
            <a:noFill/>
          </a:ln>
        </p:spPr>
        <p:txBody>
          <a:bodyPr wrap="square" lIns="72000" tIns="72000" rIns="72000" bIns="1440000" rtlCol="0" anchor="ctr">
            <a:spAutoFit/>
          </a:bodyPr>
          <a:lstStyle/>
          <a:p>
            <a:r>
              <a:rPr lang="en-GB" sz="1200" dirty="0"/>
              <a:t>Seriousness, security and discretion form the foundation of our value system. We </a:t>
            </a:r>
            <a:r>
              <a:rPr lang="en-US" sz="1200" dirty="0"/>
              <a:t>uphold these traditional private banking values in a modern way.</a:t>
            </a:r>
            <a:r>
              <a:rPr lang="de-AT" sz="1200" dirty="0"/>
              <a:t> </a:t>
            </a:r>
            <a:r>
              <a:rPr lang="en-GB" sz="1200" dirty="0"/>
              <a:t>We therefore place great importance on moving quickly and proactively to ensure client satisfaction. </a:t>
            </a:r>
          </a:p>
          <a:p>
            <a:endParaRPr lang="en-GB" sz="1200" dirty="0"/>
          </a:p>
          <a:p>
            <a:r>
              <a:rPr lang="en-GB" sz="1200" dirty="0"/>
              <a:t>As such, our values include independence, transparency and sustainability in addition to a focus on service and profitability.</a:t>
            </a:r>
          </a:p>
        </p:txBody>
      </p:sp>
      <p:sp>
        <p:nvSpPr>
          <p:cNvPr id="14" name="Textplatzhalter 2">
            <a:extLst>
              <a:ext uri="{FF2B5EF4-FFF2-40B4-BE49-F238E27FC236}">
                <a16:creationId xmlns:a16="http://schemas.microsoft.com/office/drawing/2014/main" id="{62FD45DB-D9B7-27CC-FBCC-353A3E3D4B1C}"/>
              </a:ext>
            </a:extLst>
          </p:cNvPr>
          <p:cNvSpPr txBox="1">
            <a:spLocks/>
          </p:cNvSpPr>
          <p:nvPr/>
        </p:nvSpPr>
        <p:spPr>
          <a:xfrm>
            <a:off x="8559183" y="1998718"/>
            <a:ext cx="990599" cy="403756"/>
          </a:xfrm>
          <a:prstGeom prst="rect">
            <a:avLst/>
          </a:prstGeom>
        </p:spPr>
        <p:txBody>
          <a:bodyPr/>
          <a:lstStyle>
            <a:defPPr>
              <a:defRPr lang="en-US"/>
            </a:defPPr>
            <a:lvl1pPr marL="0" algn="r" defTabSz="914400" rtl="0" eaLnBrk="1" latinLnBrk="0" hangingPunct="1">
              <a:defRPr sz="1200" b="0" i="0" kern="1200">
                <a:solidFill>
                  <a:schemeClr val="accent5">
                    <a:lumMod val="20000"/>
                    <a:lumOff val="80000"/>
                  </a:schemeClr>
                </a:solidFill>
                <a:latin typeface="Whitney Book"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600" dirty="0">
                <a:solidFill>
                  <a:schemeClr val="accent1"/>
                </a:solidFill>
                <a:latin typeface="Whitney Bold" pitchFamily="2" charset="0"/>
              </a:rPr>
              <a:t>Values</a:t>
            </a:r>
          </a:p>
        </p:txBody>
      </p:sp>
      <p:sp>
        <p:nvSpPr>
          <p:cNvPr id="22" name="Rechteck 21">
            <a:extLst>
              <a:ext uri="{FF2B5EF4-FFF2-40B4-BE49-F238E27FC236}">
                <a16:creationId xmlns:a16="http://schemas.microsoft.com/office/drawing/2014/main" id="{A31CE604-2E5D-F73B-A5FA-383855C5026F}"/>
              </a:ext>
            </a:extLst>
          </p:cNvPr>
          <p:cNvSpPr/>
          <p:nvPr/>
        </p:nvSpPr>
        <p:spPr>
          <a:xfrm>
            <a:off x="697259" y="1759969"/>
            <a:ext cx="3312000" cy="4500000"/>
          </a:xfrm>
          <a:prstGeom prst="rect">
            <a:avLst/>
          </a:prstGeom>
          <a:solidFill>
            <a:schemeClr val="bg1"/>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6" name="Textfeld 5">
            <a:extLst>
              <a:ext uri="{FF2B5EF4-FFF2-40B4-BE49-F238E27FC236}">
                <a16:creationId xmlns:a16="http://schemas.microsoft.com/office/drawing/2014/main" id="{DD865C28-2837-685F-384C-01B2A131D739}"/>
              </a:ext>
            </a:extLst>
          </p:cNvPr>
          <p:cNvSpPr txBox="1"/>
          <p:nvPr/>
        </p:nvSpPr>
        <p:spPr>
          <a:xfrm>
            <a:off x="805259" y="2402474"/>
            <a:ext cx="3096000" cy="3672526"/>
          </a:xfrm>
          <a:prstGeom prst="rect">
            <a:avLst/>
          </a:prstGeom>
          <a:noFill/>
          <a:ln w="12700">
            <a:noFill/>
          </a:ln>
        </p:spPr>
        <p:txBody>
          <a:bodyPr wrap="square" lIns="72000" tIns="72000" rIns="72000" bIns="72000" rtlCol="0" anchor="ctr">
            <a:spAutoFit/>
          </a:bodyPr>
          <a:lstStyle/>
          <a:p>
            <a:r>
              <a:rPr lang="en-GB" sz="1200" dirty="0"/>
              <a:t>Wiener Privatbank is a dynamic specialist bank with a clear focus on real estate and capital market expertise. As a real estate one-stop-shop, we offer an integrated combination of investment opportunities, services and financing around real estate from a single source, thus opening up holistic access to one of the most interesting and stable forms of investment on the market. </a:t>
            </a:r>
          </a:p>
          <a:p>
            <a:endParaRPr lang="en-GB" sz="1200" dirty="0"/>
          </a:p>
          <a:p>
            <a:r>
              <a:rPr lang="en-GB" sz="1200" dirty="0"/>
              <a:t>In addition, we rely on sound capital market expertise consisting of professional wealth advice and management with in-house fund management. Not the off-the-shelf product, but special fund solutions as well as sustainable and value-oriented forms of investment enable us to offer target group-specific individuality in investments.</a:t>
            </a:r>
          </a:p>
          <a:p>
            <a:pPr>
              <a:lnSpc>
                <a:spcPct val="120000"/>
              </a:lnSpc>
            </a:pPr>
            <a:endParaRPr lang="de-DE" sz="1200" dirty="0">
              <a:solidFill>
                <a:schemeClr val="accent1"/>
              </a:solidFill>
            </a:endParaRPr>
          </a:p>
        </p:txBody>
      </p:sp>
      <p:sp>
        <p:nvSpPr>
          <p:cNvPr id="12" name="Textplatzhalter 2">
            <a:extLst>
              <a:ext uri="{FF2B5EF4-FFF2-40B4-BE49-F238E27FC236}">
                <a16:creationId xmlns:a16="http://schemas.microsoft.com/office/drawing/2014/main" id="{2080B43D-8BBD-2F1B-60D4-684CBF69A30C}"/>
              </a:ext>
            </a:extLst>
          </p:cNvPr>
          <p:cNvSpPr txBox="1">
            <a:spLocks/>
          </p:cNvSpPr>
          <p:nvPr/>
        </p:nvSpPr>
        <p:spPr>
          <a:xfrm>
            <a:off x="1159669" y="1998718"/>
            <a:ext cx="990599" cy="403756"/>
          </a:xfrm>
          <a:prstGeom prst="rect">
            <a:avLst/>
          </a:prstGeom>
        </p:spPr>
        <p:txBody>
          <a:bodyPr/>
          <a:lstStyle>
            <a:defPPr>
              <a:defRPr lang="en-US"/>
            </a:defPPr>
            <a:lvl1pPr marL="0" algn="r" defTabSz="914400" rtl="0" eaLnBrk="1" latinLnBrk="0" hangingPunct="1">
              <a:defRPr sz="1200" b="0" i="0" kern="1200">
                <a:solidFill>
                  <a:schemeClr val="accent5">
                    <a:lumMod val="20000"/>
                    <a:lumOff val="80000"/>
                  </a:schemeClr>
                </a:solidFill>
                <a:latin typeface="Whitney Book"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600" dirty="0">
                <a:solidFill>
                  <a:schemeClr val="accent1"/>
                </a:solidFill>
                <a:latin typeface="Whitney Bold" pitchFamily="2" charset="0"/>
              </a:rPr>
              <a:t>Vision</a:t>
            </a:r>
          </a:p>
        </p:txBody>
      </p:sp>
      <p:sp>
        <p:nvSpPr>
          <p:cNvPr id="23" name="Rechteck 22">
            <a:extLst>
              <a:ext uri="{FF2B5EF4-FFF2-40B4-BE49-F238E27FC236}">
                <a16:creationId xmlns:a16="http://schemas.microsoft.com/office/drawing/2014/main" id="{6A22CC8F-A70F-FE27-2AC1-55DD89850072}"/>
              </a:ext>
            </a:extLst>
          </p:cNvPr>
          <p:cNvSpPr/>
          <p:nvPr/>
        </p:nvSpPr>
        <p:spPr>
          <a:xfrm>
            <a:off x="4443138" y="1759969"/>
            <a:ext cx="3311999" cy="3888000"/>
          </a:xfrm>
          <a:prstGeom prst="rect">
            <a:avLst/>
          </a:prstGeom>
          <a:solidFill>
            <a:schemeClr val="bg1"/>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7" name="Textfeld 6">
            <a:extLst>
              <a:ext uri="{FF2B5EF4-FFF2-40B4-BE49-F238E27FC236}">
                <a16:creationId xmlns:a16="http://schemas.microsoft.com/office/drawing/2014/main" id="{97B13C65-A582-C927-B6D0-7180A1B47041}"/>
              </a:ext>
            </a:extLst>
          </p:cNvPr>
          <p:cNvSpPr txBox="1"/>
          <p:nvPr/>
        </p:nvSpPr>
        <p:spPr>
          <a:xfrm>
            <a:off x="4577274" y="2414569"/>
            <a:ext cx="3096000" cy="3782017"/>
          </a:xfrm>
          <a:prstGeom prst="rect">
            <a:avLst/>
          </a:prstGeom>
          <a:noFill/>
          <a:ln w="12700">
            <a:noFill/>
          </a:ln>
        </p:spPr>
        <p:txBody>
          <a:bodyPr wrap="square" lIns="72000" tIns="72000" rIns="72000" bIns="1296000" rtlCol="0" anchor="ctr">
            <a:spAutoFit/>
          </a:bodyPr>
          <a:lstStyle/>
          <a:p>
            <a:r>
              <a:rPr lang="en-GB" sz="1200" dirty="0"/>
              <a:t>Individual advice – in Private Banking at Wiener Privatbank, German, English, and several Eastern European languages are spoken – underlining our commitment to customer proximity and independence in both service and product offerings. These are our strengths, because Wiener Privatbank is committed to only one interest: that of its clients.</a:t>
            </a:r>
          </a:p>
          <a:p>
            <a:endParaRPr lang="en-GB" sz="1200" dirty="0"/>
          </a:p>
          <a:p>
            <a:r>
              <a:rPr lang="en-GB" sz="1200" dirty="0"/>
              <a:t>To deliver outstanding results, we blend the security of sound investments with forward-looking, long-term strategies.</a:t>
            </a:r>
          </a:p>
        </p:txBody>
      </p:sp>
      <p:sp>
        <p:nvSpPr>
          <p:cNvPr id="13" name="Textplatzhalter 2">
            <a:extLst>
              <a:ext uri="{FF2B5EF4-FFF2-40B4-BE49-F238E27FC236}">
                <a16:creationId xmlns:a16="http://schemas.microsoft.com/office/drawing/2014/main" id="{D63060C1-625C-E626-351F-397720C3A686}"/>
              </a:ext>
            </a:extLst>
          </p:cNvPr>
          <p:cNvSpPr txBox="1">
            <a:spLocks/>
          </p:cNvSpPr>
          <p:nvPr/>
        </p:nvSpPr>
        <p:spPr>
          <a:xfrm>
            <a:off x="5111785" y="1998718"/>
            <a:ext cx="1281112" cy="403756"/>
          </a:xfrm>
          <a:prstGeom prst="rect">
            <a:avLst/>
          </a:prstGeom>
        </p:spPr>
        <p:txBody>
          <a:bodyPr/>
          <a:lstStyle>
            <a:defPPr>
              <a:defRPr lang="en-US"/>
            </a:defPPr>
            <a:lvl1pPr marL="0" algn="r" defTabSz="914400" rtl="0" eaLnBrk="1" latinLnBrk="0" hangingPunct="1">
              <a:defRPr sz="1200" b="0" i="0" kern="1200">
                <a:solidFill>
                  <a:schemeClr val="accent5">
                    <a:lumMod val="20000"/>
                    <a:lumOff val="80000"/>
                  </a:schemeClr>
                </a:solidFill>
                <a:latin typeface="Whitney Book"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600" dirty="0">
                <a:solidFill>
                  <a:schemeClr val="accent1"/>
                </a:solidFill>
                <a:latin typeface="Whitney Bold" pitchFamily="2" charset="0"/>
              </a:rPr>
              <a:t>Mission</a:t>
            </a:r>
          </a:p>
        </p:txBody>
      </p:sp>
      <p:pic>
        <p:nvPicPr>
          <p:cNvPr id="3" name="Grafik 2">
            <a:extLst>
              <a:ext uri="{FF2B5EF4-FFF2-40B4-BE49-F238E27FC236}">
                <a16:creationId xmlns:a16="http://schemas.microsoft.com/office/drawing/2014/main" id="{C020256C-54A7-2048-BC6D-A8F60C59AD5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64000" y="2034000"/>
            <a:ext cx="288577" cy="288577"/>
          </a:xfrm>
          <a:prstGeom prst="rect">
            <a:avLst/>
          </a:prstGeom>
        </p:spPr>
      </p:pic>
      <p:pic>
        <p:nvPicPr>
          <p:cNvPr id="10" name="Grafik 9">
            <a:extLst>
              <a:ext uri="{FF2B5EF4-FFF2-40B4-BE49-F238E27FC236}">
                <a16:creationId xmlns:a16="http://schemas.microsoft.com/office/drawing/2014/main" id="{BAF75348-2059-1813-29F3-5A8B4A827D3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64000" y="1790475"/>
            <a:ext cx="777490" cy="777490"/>
          </a:xfrm>
          <a:prstGeom prst="rect">
            <a:avLst/>
          </a:prstGeom>
        </p:spPr>
      </p:pic>
      <p:sp>
        <p:nvSpPr>
          <p:cNvPr id="32" name="Titel 31">
            <a:extLst>
              <a:ext uri="{FF2B5EF4-FFF2-40B4-BE49-F238E27FC236}">
                <a16:creationId xmlns:a16="http://schemas.microsoft.com/office/drawing/2014/main" id="{A62C978A-8E18-4E5B-22C6-8ACBD5204902}"/>
              </a:ext>
            </a:extLst>
          </p:cNvPr>
          <p:cNvSpPr>
            <a:spLocks noGrp="1"/>
          </p:cNvSpPr>
          <p:nvPr>
            <p:ph type="title"/>
          </p:nvPr>
        </p:nvSpPr>
        <p:spPr>
          <a:xfrm>
            <a:off x="707511" y="868561"/>
            <a:ext cx="7204589" cy="949656"/>
          </a:xfrm>
        </p:spPr>
        <p:txBody>
          <a:bodyPr/>
          <a:lstStyle/>
          <a:p>
            <a:r>
              <a:rPr lang="en-GB" dirty="0"/>
              <a:t>Corporate philosophy</a:t>
            </a:r>
            <a:br>
              <a:rPr lang="en-GB" dirty="0"/>
            </a:br>
            <a:endParaRPr lang="de-DE" dirty="0">
              <a:latin typeface="+mj-lt"/>
            </a:endParaRPr>
          </a:p>
        </p:txBody>
      </p:sp>
      <p:pic>
        <p:nvPicPr>
          <p:cNvPr id="18" name="Grafik 17">
            <a:extLst>
              <a:ext uri="{FF2B5EF4-FFF2-40B4-BE49-F238E27FC236}">
                <a16:creationId xmlns:a16="http://schemas.microsoft.com/office/drawing/2014/main" id="{783D1ED7-0158-C254-6B24-11F712E9397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41290" y="1909962"/>
            <a:ext cx="441718" cy="441718"/>
          </a:xfrm>
          <a:prstGeom prst="rect">
            <a:avLst/>
          </a:prstGeom>
        </p:spPr>
      </p:pic>
    </p:spTree>
    <p:extLst>
      <p:ext uri="{BB962C8B-B14F-4D97-AF65-F5344CB8AC3E}">
        <p14:creationId xmlns:p14="http://schemas.microsoft.com/office/powerpoint/2010/main" val="204713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CC9EF29-BA17-D162-8A1F-A0B563E4A9D2}"/>
              </a:ext>
            </a:extLst>
          </p:cNvPr>
          <p:cNvSpPr>
            <a:spLocks noGrp="1"/>
          </p:cNvSpPr>
          <p:nvPr>
            <p:ph type="title"/>
          </p:nvPr>
        </p:nvSpPr>
        <p:spPr>
          <a:prstGeom prst="rect">
            <a:avLst/>
          </a:prstGeom>
        </p:spPr>
        <p:txBody>
          <a:bodyPr/>
          <a:lstStyle/>
          <a:p>
            <a:r>
              <a:rPr lang="de-DE" dirty="0">
                <a:latin typeface="+mj-lt"/>
              </a:rPr>
              <a:t>Disclaimer </a:t>
            </a:r>
          </a:p>
        </p:txBody>
      </p:sp>
      <p:sp>
        <p:nvSpPr>
          <p:cNvPr id="5" name="Foliennummernplatzhalter 4">
            <a:extLst>
              <a:ext uri="{FF2B5EF4-FFF2-40B4-BE49-F238E27FC236}">
                <a16:creationId xmlns:a16="http://schemas.microsoft.com/office/drawing/2014/main" id="{F4DF9B4A-F9B3-510A-9B2D-CDF4F257495B}"/>
              </a:ext>
            </a:extLst>
          </p:cNvPr>
          <p:cNvSpPr>
            <a:spLocks noGrp="1"/>
          </p:cNvSpPr>
          <p:nvPr>
            <p:ph type="sldNum" sz="quarter" idx="4"/>
          </p:nvPr>
        </p:nvSpPr>
        <p:spPr/>
        <p:txBody>
          <a:bodyPr/>
          <a:lstStyle/>
          <a:p>
            <a:fld id="{867F421F-A6CC-D64B-BF47-AD6360142D44}" type="slidenum">
              <a:rPr lang="de-DE" smtClean="0">
                <a:solidFill>
                  <a:schemeClr val="accent5">
                    <a:lumMod val="40000"/>
                    <a:lumOff val="60000"/>
                  </a:schemeClr>
                </a:solidFill>
              </a:rPr>
              <a:pPr/>
              <a:t>18</a:t>
            </a:fld>
            <a:endParaRPr lang="de-DE" dirty="0">
              <a:solidFill>
                <a:schemeClr val="accent5">
                  <a:lumMod val="40000"/>
                  <a:lumOff val="60000"/>
                </a:schemeClr>
              </a:solidFill>
            </a:endParaRPr>
          </a:p>
        </p:txBody>
      </p:sp>
      <p:sp>
        <p:nvSpPr>
          <p:cNvPr id="2" name="Textplatzhalter 1">
            <a:extLst>
              <a:ext uri="{FF2B5EF4-FFF2-40B4-BE49-F238E27FC236}">
                <a16:creationId xmlns:a16="http://schemas.microsoft.com/office/drawing/2014/main" id="{686F41B9-20E7-2735-4F7A-781506377CB1}"/>
              </a:ext>
            </a:extLst>
          </p:cNvPr>
          <p:cNvSpPr>
            <a:spLocks noGrp="1"/>
          </p:cNvSpPr>
          <p:nvPr>
            <p:ph type="body" sz="quarter" idx="10"/>
          </p:nvPr>
        </p:nvSpPr>
        <p:spPr>
          <a:xfrm>
            <a:off x="707511" y="1950831"/>
            <a:ext cx="9848850" cy="3932176"/>
          </a:xfrm>
          <a:noFill/>
        </p:spPr>
        <p:txBody>
          <a:bodyPr numCol="2" spcCol="720000">
            <a:normAutofit/>
          </a:bodyPr>
          <a:lstStyle/>
          <a:p>
            <a:pPr>
              <a:lnSpc>
                <a:spcPct val="130000"/>
              </a:lnSpc>
            </a:pPr>
            <a:r>
              <a:rPr lang="en-US" sz="1000" dirty="0"/>
              <a:t>This marketing information does only provide general information and is at no time the recommendation to sell or buy any financial instruments. </a:t>
            </a:r>
          </a:p>
          <a:p>
            <a:pPr>
              <a:lnSpc>
                <a:spcPct val="130000"/>
              </a:lnSpc>
            </a:pPr>
            <a:br>
              <a:rPr lang="en-US" sz="1000" dirty="0"/>
            </a:br>
            <a:r>
              <a:rPr lang="en-US" sz="1000" dirty="0"/>
              <a:t>This marketing information was prepared by our employees using information sources which we consider to be reliable. This publication is solely for your information. Although we exercise the greatest possible care in preparing this document, we cannot provide any guarantee or assurance regarding the completeness, topicality or accuracy of the publication’s contents. In particular, the information and details contained herein shall neither constitute an offer nor represent an invitation to submit an offer or a public advertisement inviting transactions or other business activities with the products and/or services described.</a:t>
            </a:r>
          </a:p>
          <a:p>
            <a:pPr>
              <a:lnSpc>
                <a:spcPct val="130000"/>
              </a:lnSpc>
            </a:pPr>
            <a:r>
              <a:rPr lang="en-US" sz="1000" dirty="0"/>
              <a:t> </a:t>
            </a:r>
            <a:br>
              <a:rPr lang="de-AT" sz="1000" dirty="0"/>
            </a:br>
            <a:r>
              <a:rPr lang="en-US" sz="1000" dirty="0"/>
              <a:t>With regard to the risks which must be considered in connection with any investments in products and/or the use of services included in this publication, we explicitly point out that such investments and investment decisions may result in the total loss of the invested capital. Any investment decisions are required to be made in accordance with the investor’s personal circumstances (</a:t>
            </a:r>
            <a:r>
              <a:rPr lang="en-US" sz="1000" dirty="0" err="1"/>
              <a:t>eg</a:t>
            </a:r>
            <a:r>
              <a:rPr lang="en-US" sz="1000" dirty="0"/>
              <a:t> willingness to take risks). Advice from an expert should be sought before any investment decision is made. </a:t>
            </a:r>
            <a:br>
              <a:rPr lang="en-US" sz="1000" dirty="0"/>
            </a:br>
            <a:r>
              <a:rPr lang="en-US" sz="1000" dirty="0"/>
              <a:t>Tax treatment depends on the investor's personal situation and may be subject to change going forward. For in-depth information, a tax advisor should be contacted. </a:t>
            </a:r>
            <a:br>
              <a:rPr lang="en-US" sz="1000" dirty="0"/>
            </a:br>
            <a:r>
              <a:rPr lang="en-US" sz="1000" dirty="0"/>
              <a:t>We expressly disclaim any liability for damages or losses claimed on the basis of the product and/or service information contained in this publication. </a:t>
            </a:r>
            <a:br>
              <a:rPr lang="en-US" sz="1000" dirty="0"/>
            </a:br>
            <a:r>
              <a:rPr lang="en-US" sz="1000" dirty="0"/>
              <a:t>Please note the credit institution’s current “Import Client Information” provided in accordance with the Austrian Securities Supervision Act (WAG 2018). </a:t>
            </a:r>
            <a:br>
              <a:rPr lang="en-US" sz="1000" dirty="0"/>
            </a:br>
            <a:r>
              <a:rPr lang="en-US" sz="1000" dirty="0"/>
              <a:t>The contents of this marketing information are protected by copyright. Any use of this publication except for personal use requires prior consent by Wiener Privatbank SE.</a:t>
            </a:r>
            <a:br>
              <a:rPr lang="de-DE" sz="1000" dirty="0"/>
            </a:br>
            <a:br>
              <a:rPr lang="de-DE" sz="1000" dirty="0"/>
            </a:br>
            <a:r>
              <a:rPr lang="en-US" sz="1000" dirty="0"/>
              <a:t>Regulating authority: </a:t>
            </a:r>
            <a:r>
              <a:rPr lang="de-DE" sz="1000" dirty="0"/>
              <a:t>Finanzmarktaufsicht (FMA), </a:t>
            </a:r>
            <a:br>
              <a:rPr lang="de-DE" sz="1000" dirty="0"/>
            </a:br>
            <a:r>
              <a:rPr lang="de-DE" sz="1000" dirty="0"/>
              <a:t>1090 Wien, Otto-Wagner-Platz 5, www.fma.gv.at</a:t>
            </a:r>
            <a:br>
              <a:rPr lang="de-DE" sz="1000" dirty="0"/>
            </a:br>
            <a:br>
              <a:rPr lang="de-DE" sz="1000" dirty="0"/>
            </a:br>
            <a:r>
              <a:rPr lang="de-DE" sz="1000" dirty="0"/>
              <a:t>Updated: </a:t>
            </a:r>
            <a:r>
              <a:rPr lang="de-DE" sz="1000" dirty="0" err="1"/>
              <a:t>July</a:t>
            </a:r>
            <a:r>
              <a:rPr lang="de-DE" sz="1000" dirty="0"/>
              <a:t> 2026</a:t>
            </a:r>
          </a:p>
        </p:txBody>
      </p:sp>
      <p:sp>
        <p:nvSpPr>
          <p:cNvPr id="4" name="Textplatzhalter 3">
            <a:extLst>
              <a:ext uri="{FF2B5EF4-FFF2-40B4-BE49-F238E27FC236}">
                <a16:creationId xmlns:a16="http://schemas.microsoft.com/office/drawing/2014/main" id="{7285A1A8-AF82-F856-9E4E-2DBA78F10737}"/>
              </a:ext>
            </a:extLst>
          </p:cNvPr>
          <p:cNvSpPr>
            <a:spLocks noGrp="1"/>
          </p:cNvSpPr>
          <p:nvPr>
            <p:ph type="body" sz="quarter" idx="12"/>
          </p:nvPr>
        </p:nvSpPr>
        <p:spPr/>
        <p:txBody>
          <a:bodyPr/>
          <a:lstStyle/>
          <a:p>
            <a:r>
              <a:rPr lang="de-DE" dirty="0"/>
              <a:t>ANHANG</a:t>
            </a:r>
          </a:p>
        </p:txBody>
      </p:sp>
    </p:spTree>
    <p:extLst>
      <p:ext uri="{BB962C8B-B14F-4D97-AF65-F5344CB8AC3E}">
        <p14:creationId xmlns:p14="http://schemas.microsoft.com/office/powerpoint/2010/main" val="130902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47DA1D-7DB1-4480-678E-B1868ECF6217}"/>
              </a:ext>
            </a:extLst>
          </p:cNvPr>
          <p:cNvSpPr>
            <a:spLocks noGrp="1"/>
          </p:cNvSpPr>
          <p:nvPr>
            <p:ph type="body" sz="quarter" idx="10"/>
          </p:nvPr>
        </p:nvSpPr>
        <p:spPr>
          <a:xfrm>
            <a:off x="7629525" y="4305970"/>
            <a:ext cx="3571875" cy="2265362"/>
          </a:xfrm>
        </p:spPr>
        <p:txBody>
          <a:bodyPr>
            <a:normAutofit/>
          </a:bodyPr>
          <a:lstStyle/>
          <a:p>
            <a:r>
              <a:rPr lang="de-DE" sz="1600" b="1" dirty="0">
                <a:latin typeface="Whitney Bold" pitchFamily="2" charset="0"/>
              </a:rPr>
              <a:t>Wiener Privatbank SE</a:t>
            </a:r>
          </a:p>
          <a:p>
            <a:r>
              <a:rPr lang="de-DE" dirty="0"/>
              <a:t>Parkring 12, 1010 Wien</a:t>
            </a:r>
          </a:p>
          <a:p>
            <a:r>
              <a:rPr lang="de-DE" dirty="0"/>
              <a:t>T +43 1 534 31 – 0</a:t>
            </a:r>
          </a:p>
          <a:p>
            <a:r>
              <a:rPr lang="de-DE" dirty="0">
                <a:hlinkClick r:id="rId4">
                  <a:extLst>
                    <a:ext uri="{A12FA001-AC4F-418D-AE19-62706E023703}">
                      <ahyp:hlinkClr xmlns:ahyp="http://schemas.microsoft.com/office/drawing/2018/hyperlinkcolor" val="tx"/>
                    </a:ext>
                  </a:extLst>
                </a:hlinkClick>
              </a:rPr>
              <a:t>office@wienerprivatbank.com</a:t>
            </a:r>
            <a:endParaRPr lang="de-DE" dirty="0"/>
          </a:p>
        </p:txBody>
      </p:sp>
      <p:grpSp>
        <p:nvGrpSpPr>
          <p:cNvPr id="3" name="Gruppieren 2">
            <a:extLst>
              <a:ext uri="{FF2B5EF4-FFF2-40B4-BE49-F238E27FC236}">
                <a16:creationId xmlns:a16="http://schemas.microsoft.com/office/drawing/2014/main" id="{F9950945-ED38-4B43-C07C-855004E37A1B}"/>
              </a:ext>
            </a:extLst>
          </p:cNvPr>
          <p:cNvGrpSpPr/>
          <p:nvPr/>
        </p:nvGrpSpPr>
        <p:grpSpPr>
          <a:xfrm>
            <a:off x="8258539" y="3517136"/>
            <a:ext cx="2832833" cy="174470"/>
            <a:chOff x="407988" y="6443791"/>
            <a:chExt cx="1544637" cy="95132"/>
          </a:xfrm>
          <a:solidFill>
            <a:schemeClr val="bg1"/>
          </a:solidFill>
        </p:grpSpPr>
        <p:grpSp>
          <p:nvGrpSpPr>
            <p:cNvPr id="4" name="Grafik 22">
              <a:extLst>
                <a:ext uri="{FF2B5EF4-FFF2-40B4-BE49-F238E27FC236}">
                  <a16:creationId xmlns:a16="http://schemas.microsoft.com/office/drawing/2014/main" id="{C2C66687-CB5C-F3EE-3BDB-0F20C16CBB39}"/>
                </a:ext>
              </a:extLst>
            </p:cNvPr>
            <p:cNvGrpSpPr/>
            <p:nvPr/>
          </p:nvGrpSpPr>
          <p:grpSpPr>
            <a:xfrm>
              <a:off x="407988" y="6443818"/>
              <a:ext cx="144178" cy="95079"/>
              <a:chOff x="5400675" y="3076575"/>
              <a:chExt cx="259842" cy="171354"/>
            </a:xfrm>
            <a:grpFill/>
          </p:grpSpPr>
          <p:sp>
            <p:nvSpPr>
              <p:cNvPr id="23" name="Freihandform: Form 3304">
                <a:extLst>
                  <a:ext uri="{FF2B5EF4-FFF2-40B4-BE49-F238E27FC236}">
                    <a16:creationId xmlns:a16="http://schemas.microsoft.com/office/drawing/2014/main" id="{3E4A1EB5-508B-74B4-0D04-06D46555F019}"/>
                  </a:ext>
                </a:extLst>
              </p:cNvPr>
              <p:cNvSpPr/>
              <p:nvPr/>
            </p:nvSpPr>
            <p:spPr>
              <a:xfrm>
                <a:off x="5481732" y="3150203"/>
                <a:ext cx="97631" cy="97726"/>
              </a:xfrm>
              <a:custGeom>
                <a:avLst/>
                <a:gdLst>
                  <a:gd name="connsiteX0" fmla="*/ 0 w 97631"/>
                  <a:gd name="connsiteY0" fmla="*/ 0 h 97726"/>
                  <a:gd name="connsiteX1" fmla="*/ 97631 w 97631"/>
                  <a:gd name="connsiteY1" fmla="*/ 0 h 97726"/>
                  <a:gd name="connsiteX2" fmla="*/ 97631 w 97631"/>
                  <a:gd name="connsiteY2" fmla="*/ 97727 h 97726"/>
                  <a:gd name="connsiteX3" fmla="*/ 0 w 97631"/>
                  <a:gd name="connsiteY3" fmla="*/ 97727 h 97726"/>
                </a:gdLst>
                <a:ahLst/>
                <a:cxnLst>
                  <a:cxn ang="0">
                    <a:pos x="connsiteX0" y="connsiteY0"/>
                  </a:cxn>
                  <a:cxn ang="0">
                    <a:pos x="connsiteX1" y="connsiteY1"/>
                  </a:cxn>
                  <a:cxn ang="0">
                    <a:pos x="connsiteX2" y="connsiteY2"/>
                  </a:cxn>
                  <a:cxn ang="0">
                    <a:pos x="connsiteX3" y="connsiteY3"/>
                  </a:cxn>
                </a:cxnLst>
                <a:rect l="l" t="t" r="r" b="b"/>
                <a:pathLst>
                  <a:path w="97631" h="97726">
                    <a:moveTo>
                      <a:pt x="0" y="0"/>
                    </a:moveTo>
                    <a:lnTo>
                      <a:pt x="97631" y="0"/>
                    </a:lnTo>
                    <a:lnTo>
                      <a:pt x="97631" y="97727"/>
                    </a:lnTo>
                    <a:lnTo>
                      <a:pt x="0" y="97727"/>
                    </a:lnTo>
                    <a:close/>
                  </a:path>
                </a:pathLst>
              </a:custGeom>
              <a:grpFill/>
              <a:ln w="9525" cap="flat">
                <a:noFill/>
                <a:prstDash val="solid"/>
                <a:miter/>
              </a:ln>
            </p:spPr>
            <p:txBody>
              <a:bodyPr rtlCol="0" anchor="ctr"/>
              <a:lstStyle/>
              <a:p>
                <a:endParaRPr lang="en-US"/>
              </a:p>
            </p:txBody>
          </p:sp>
          <p:sp>
            <p:nvSpPr>
              <p:cNvPr id="24" name="Freihandform: Form 3305">
                <a:extLst>
                  <a:ext uri="{FF2B5EF4-FFF2-40B4-BE49-F238E27FC236}">
                    <a16:creationId xmlns:a16="http://schemas.microsoft.com/office/drawing/2014/main" id="{C7455AB8-3022-A5B3-AA05-B3C8AD921A0F}"/>
                  </a:ext>
                </a:extLst>
              </p:cNvPr>
              <p:cNvSpPr/>
              <p:nvPr/>
            </p:nvSpPr>
            <p:spPr>
              <a:xfrm>
                <a:off x="5400675" y="3076575"/>
                <a:ext cx="259842" cy="171354"/>
              </a:xfrm>
              <a:custGeom>
                <a:avLst/>
                <a:gdLst>
                  <a:gd name="connsiteX0" fmla="*/ 0 w 259842"/>
                  <a:gd name="connsiteY0" fmla="*/ 0 h 171354"/>
                  <a:gd name="connsiteX1" fmla="*/ 0 w 259842"/>
                  <a:gd name="connsiteY1" fmla="*/ 171355 h 171354"/>
                  <a:gd name="connsiteX2" fmla="*/ 62389 w 259842"/>
                  <a:gd name="connsiteY2" fmla="*/ 171355 h 171354"/>
                  <a:gd name="connsiteX3" fmla="*/ 62389 w 259842"/>
                  <a:gd name="connsiteY3" fmla="*/ 54864 h 171354"/>
                  <a:gd name="connsiteX4" fmla="*/ 197453 w 259842"/>
                  <a:gd name="connsiteY4" fmla="*/ 54864 h 171354"/>
                  <a:gd name="connsiteX5" fmla="*/ 197453 w 259842"/>
                  <a:gd name="connsiteY5" fmla="*/ 171355 h 171354"/>
                  <a:gd name="connsiteX6" fmla="*/ 259842 w 259842"/>
                  <a:gd name="connsiteY6" fmla="*/ 171355 h 171354"/>
                  <a:gd name="connsiteX7" fmla="*/ 259842 w 259842"/>
                  <a:gd name="connsiteY7" fmla="*/ 0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842" h="171354">
                    <a:moveTo>
                      <a:pt x="0" y="0"/>
                    </a:moveTo>
                    <a:lnTo>
                      <a:pt x="0" y="171355"/>
                    </a:lnTo>
                    <a:lnTo>
                      <a:pt x="62389" y="171355"/>
                    </a:lnTo>
                    <a:lnTo>
                      <a:pt x="62389" y="54864"/>
                    </a:lnTo>
                    <a:lnTo>
                      <a:pt x="197453" y="54864"/>
                    </a:lnTo>
                    <a:lnTo>
                      <a:pt x="197453" y="171355"/>
                    </a:lnTo>
                    <a:lnTo>
                      <a:pt x="259842" y="171355"/>
                    </a:lnTo>
                    <a:lnTo>
                      <a:pt x="259842" y="0"/>
                    </a:lnTo>
                    <a:close/>
                  </a:path>
                </a:pathLst>
              </a:custGeom>
              <a:grpFill/>
              <a:ln w="9525" cap="flat">
                <a:noFill/>
                <a:prstDash val="solid"/>
                <a:miter/>
              </a:ln>
            </p:spPr>
            <p:txBody>
              <a:bodyPr rtlCol="0" anchor="ctr"/>
              <a:lstStyle/>
              <a:p>
                <a:endParaRPr lang="en-US"/>
              </a:p>
            </p:txBody>
          </p:sp>
        </p:grpSp>
        <p:grpSp>
          <p:nvGrpSpPr>
            <p:cNvPr id="5" name="Grafik 22">
              <a:extLst>
                <a:ext uri="{FF2B5EF4-FFF2-40B4-BE49-F238E27FC236}">
                  <a16:creationId xmlns:a16="http://schemas.microsoft.com/office/drawing/2014/main" id="{6FEE7D10-3F44-F68C-56AB-36AB360BEDE8}"/>
                </a:ext>
              </a:extLst>
            </p:cNvPr>
            <p:cNvGrpSpPr/>
            <p:nvPr/>
          </p:nvGrpSpPr>
          <p:grpSpPr>
            <a:xfrm>
              <a:off x="1183058" y="6443791"/>
              <a:ext cx="769567" cy="95132"/>
              <a:chOff x="5401341" y="3612070"/>
              <a:chExt cx="1386935" cy="171450"/>
            </a:xfrm>
            <a:grpFill/>
          </p:grpSpPr>
          <p:sp>
            <p:nvSpPr>
              <p:cNvPr id="13" name="Freihandform: Form 3294">
                <a:extLst>
                  <a:ext uri="{FF2B5EF4-FFF2-40B4-BE49-F238E27FC236}">
                    <a16:creationId xmlns:a16="http://schemas.microsoft.com/office/drawing/2014/main" id="{7EA1BD17-B75A-AB88-F902-436E39B84BE7}"/>
                  </a:ext>
                </a:extLst>
              </p:cNvPr>
              <p:cNvSpPr/>
              <p:nvPr/>
            </p:nvSpPr>
            <p:spPr>
              <a:xfrm>
                <a:off x="5530405" y="3612165"/>
                <a:ext cx="114395" cy="171354"/>
              </a:xfrm>
              <a:custGeom>
                <a:avLst/>
                <a:gdLst>
                  <a:gd name="connsiteX0" fmla="*/ 99060 w 114395"/>
                  <a:gd name="connsiteY0" fmla="*/ 46958 h 171354"/>
                  <a:gd name="connsiteX1" fmla="*/ 44006 w 114395"/>
                  <a:gd name="connsiteY1" fmla="*/ 0 h 171354"/>
                  <a:gd name="connsiteX2" fmla="*/ 0 w 114395"/>
                  <a:gd name="connsiteY2" fmla="*/ 0 h 171354"/>
                  <a:gd name="connsiteX3" fmla="*/ 0 w 114395"/>
                  <a:gd name="connsiteY3" fmla="*/ 171355 h 171354"/>
                  <a:gd name="connsiteX4" fmla="*/ 18002 w 114395"/>
                  <a:gd name="connsiteY4" fmla="*/ 171355 h 171354"/>
                  <a:gd name="connsiteX5" fmla="*/ 18002 w 114395"/>
                  <a:gd name="connsiteY5" fmla="*/ 96107 h 171354"/>
                  <a:gd name="connsiteX6" fmla="*/ 38957 w 114395"/>
                  <a:gd name="connsiteY6" fmla="*/ 96107 h 171354"/>
                  <a:gd name="connsiteX7" fmla="*/ 92869 w 114395"/>
                  <a:gd name="connsiteY7" fmla="*/ 171164 h 171354"/>
                  <a:gd name="connsiteX8" fmla="*/ 92964 w 114395"/>
                  <a:gd name="connsiteY8" fmla="*/ 171355 h 171354"/>
                  <a:gd name="connsiteX9" fmla="*/ 114395 w 114395"/>
                  <a:gd name="connsiteY9" fmla="*/ 171355 h 171354"/>
                  <a:gd name="connsiteX10" fmla="*/ 58579 w 114395"/>
                  <a:gd name="connsiteY10" fmla="*/ 93916 h 171354"/>
                  <a:gd name="connsiteX11" fmla="*/ 99060 w 114395"/>
                  <a:gd name="connsiteY11" fmla="*/ 46958 h 171354"/>
                  <a:gd name="connsiteX12" fmla="*/ 80772 w 114395"/>
                  <a:gd name="connsiteY12" fmla="*/ 47911 h 171354"/>
                  <a:gd name="connsiteX13" fmla="*/ 40291 w 114395"/>
                  <a:gd name="connsiteY13" fmla="*/ 80582 h 171354"/>
                  <a:gd name="connsiteX14" fmla="*/ 18098 w 114395"/>
                  <a:gd name="connsiteY14" fmla="*/ 80582 h 171354"/>
                  <a:gd name="connsiteX15" fmla="*/ 18098 w 114395"/>
                  <a:gd name="connsiteY15" fmla="*/ 16097 h 171354"/>
                  <a:gd name="connsiteX16" fmla="*/ 43339 w 114395"/>
                  <a:gd name="connsiteY16" fmla="*/ 16097 h 171354"/>
                  <a:gd name="connsiteX17" fmla="*/ 80772 w 114395"/>
                  <a:gd name="connsiteY17" fmla="*/ 47911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95" h="171354">
                    <a:moveTo>
                      <a:pt x="99060" y="46958"/>
                    </a:moveTo>
                    <a:cubicBezTo>
                      <a:pt x="99060" y="17526"/>
                      <a:pt x="78486" y="0"/>
                      <a:pt x="44006" y="0"/>
                    </a:cubicBezTo>
                    <a:lnTo>
                      <a:pt x="0" y="0"/>
                    </a:lnTo>
                    <a:lnTo>
                      <a:pt x="0" y="171355"/>
                    </a:lnTo>
                    <a:lnTo>
                      <a:pt x="18002" y="171355"/>
                    </a:lnTo>
                    <a:lnTo>
                      <a:pt x="18002" y="96107"/>
                    </a:lnTo>
                    <a:lnTo>
                      <a:pt x="38957" y="96107"/>
                    </a:lnTo>
                    <a:lnTo>
                      <a:pt x="92869" y="171164"/>
                    </a:lnTo>
                    <a:lnTo>
                      <a:pt x="92964" y="171355"/>
                    </a:lnTo>
                    <a:lnTo>
                      <a:pt x="114395" y="171355"/>
                    </a:lnTo>
                    <a:lnTo>
                      <a:pt x="58579" y="93916"/>
                    </a:lnTo>
                    <a:cubicBezTo>
                      <a:pt x="84296" y="87916"/>
                      <a:pt x="99060" y="70866"/>
                      <a:pt x="99060" y="46958"/>
                    </a:cubicBezTo>
                    <a:close/>
                    <a:moveTo>
                      <a:pt x="80772" y="47911"/>
                    </a:moveTo>
                    <a:cubicBezTo>
                      <a:pt x="80772" y="68675"/>
                      <a:pt x="66008" y="80582"/>
                      <a:pt x="40291" y="80582"/>
                    </a:cubicBezTo>
                    <a:lnTo>
                      <a:pt x="18098" y="80582"/>
                    </a:lnTo>
                    <a:lnTo>
                      <a:pt x="18098" y="16097"/>
                    </a:lnTo>
                    <a:lnTo>
                      <a:pt x="43339" y="16097"/>
                    </a:lnTo>
                    <a:cubicBezTo>
                      <a:pt x="67532" y="16002"/>
                      <a:pt x="80772" y="27337"/>
                      <a:pt x="80772" y="47911"/>
                    </a:cubicBezTo>
                    <a:close/>
                  </a:path>
                </a:pathLst>
              </a:custGeom>
              <a:grpFill/>
              <a:ln w="9525" cap="flat">
                <a:noFill/>
                <a:prstDash val="solid"/>
                <a:miter/>
              </a:ln>
            </p:spPr>
            <p:txBody>
              <a:bodyPr rtlCol="0" anchor="ctr"/>
              <a:lstStyle/>
              <a:p>
                <a:endParaRPr lang="en-US"/>
              </a:p>
            </p:txBody>
          </p:sp>
          <p:sp>
            <p:nvSpPr>
              <p:cNvPr id="14" name="Freihandform: Form 3295">
                <a:extLst>
                  <a:ext uri="{FF2B5EF4-FFF2-40B4-BE49-F238E27FC236}">
                    <a16:creationId xmlns:a16="http://schemas.microsoft.com/office/drawing/2014/main" id="{5283AFC9-C3BB-050C-CA64-82CD2BB1539C}"/>
                  </a:ext>
                </a:extLst>
              </p:cNvPr>
              <p:cNvSpPr/>
              <p:nvPr/>
            </p:nvSpPr>
            <p:spPr>
              <a:xfrm>
                <a:off x="5401341" y="3612165"/>
                <a:ext cx="98869" cy="171354"/>
              </a:xfrm>
              <a:custGeom>
                <a:avLst/>
                <a:gdLst>
                  <a:gd name="connsiteX0" fmla="*/ 42672 w 98869"/>
                  <a:gd name="connsiteY0" fmla="*/ 0 h 171354"/>
                  <a:gd name="connsiteX1" fmla="*/ 0 w 98869"/>
                  <a:gd name="connsiteY1" fmla="*/ 0 h 171354"/>
                  <a:gd name="connsiteX2" fmla="*/ 0 w 98869"/>
                  <a:gd name="connsiteY2" fmla="*/ 171355 h 171354"/>
                  <a:gd name="connsiteX3" fmla="*/ 17907 w 98869"/>
                  <a:gd name="connsiteY3" fmla="*/ 171355 h 171354"/>
                  <a:gd name="connsiteX4" fmla="*/ 17907 w 98869"/>
                  <a:gd name="connsiteY4" fmla="*/ 99536 h 171354"/>
                  <a:gd name="connsiteX5" fmla="*/ 38672 w 98869"/>
                  <a:gd name="connsiteY5" fmla="*/ 99536 h 171354"/>
                  <a:gd name="connsiteX6" fmla="*/ 98870 w 98869"/>
                  <a:gd name="connsiteY6" fmla="*/ 48482 h 171354"/>
                  <a:gd name="connsiteX7" fmla="*/ 42672 w 98869"/>
                  <a:gd name="connsiteY7" fmla="*/ 0 h 171354"/>
                  <a:gd name="connsiteX8" fmla="*/ 80677 w 98869"/>
                  <a:gd name="connsiteY8" fmla="*/ 48863 h 171354"/>
                  <a:gd name="connsiteX9" fmla="*/ 39434 w 98869"/>
                  <a:gd name="connsiteY9" fmla="*/ 83534 h 171354"/>
                  <a:gd name="connsiteX10" fmla="*/ 18002 w 98869"/>
                  <a:gd name="connsiteY10" fmla="*/ 83534 h 171354"/>
                  <a:gd name="connsiteX11" fmla="*/ 18002 w 98869"/>
                  <a:gd name="connsiteY11" fmla="*/ 16002 h 171354"/>
                  <a:gd name="connsiteX12" fmla="*/ 41434 w 98869"/>
                  <a:gd name="connsiteY12" fmla="*/ 16002 h 171354"/>
                  <a:gd name="connsiteX13" fmla="*/ 80677 w 98869"/>
                  <a:gd name="connsiteY13" fmla="*/ 48863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869" h="171354">
                    <a:moveTo>
                      <a:pt x="42672" y="0"/>
                    </a:moveTo>
                    <a:lnTo>
                      <a:pt x="0" y="0"/>
                    </a:lnTo>
                    <a:lnTo>
                      <a:pt x="0" y="171355"/>
                    </a:lnTo>
                    <a:lnTo>
                      <a:pt x="17907" y="171355"/>
                    </a:lnTo>
                    <a:lnTo>
                      <a:pt x="17907" y="99536"/>
                    </a:lnTo>
                    <a:lnTo>
                      <a:pt x="38672" y="99536"/>
                    </a:lnTo>
                    <a:cubicBezTo>
                      <a:pt x="76391" y="99536"/>
                      <a:pt x="98870" y="80486"/>
                      <a:pt x="98870" y="48482"/>
                    </a:cubicBezTo>
                    <a:cubicBezTo>
                      <a:pt x="98965" y="18098"/>
                      <a:pt x="77915" y="0"/>
                      <a:pt x="42672" y="0"/>
                    </a:cubicBezTo>
                    <a:close/>
                    <a:moveTo>
                      <a:pt x="80677" y="48863"/>
                    </a:moveTo>
                    <a:cubicBezTo>
                      <a:pt x="80677" y="71533"/>
                      <a:pt x="66389" y="83534"/>
                      <a:pt x="39434" y="83534"/>
                    </a:cubicBezTo>
                    <a:lnTo>
                      <a:pt x="18002" y="83534"/>
                    </a:lnTo>
                    <a:lnTo>
                      <a:pt x="18002" y="16002"/>
                    </a:lnTo>
                    <a:lnTo>
                      <a:pt x="41434" y="16002"/>
                    </a:lnTo>
                    <a:cubicBezTo>
                      <a:pt x="67151" y="16002"/>
                      <a:pt x="80677" y="27337"/>
                      <a:pt x="80677" y="48863"/>
                    </a:cubicBezTo>
                    <a:close/>
                  </a:path>
                </a:pathLst>
              </a:custGeom>
              <a:grpFill/>
              <a:ln w="9525" cap="flat">
                <a:noFill/>
                <a:prstDash val="solid"/>
                <a:miter/>
              </a:ln>
            </p:spPr>
            <p:txBody>
              <a:bodyPr rtlCol="0" anchor="ctr"/>
              <a:lstStyle/>
              <a:p>
                <a:endParaRPr lang="en-US"/>
              </a:p>
            </p:txBody>
          </p:sp>
          <p:sp>
            <p:nvSpPr>
              <p:cNvPr id="15" name="Freihandform: Form 3296">
                <a:extLst>
                  <a:ext uri="{FF2B5EF4-FFF2-40B4-BE49-F238E27FC236}">
                    <a16:creationId xmlns:a16="http://schemas.microsoft.com/office/drawing/2014/main" id="{35A71E1C-6493-F55B-EE94-954E2B42DD0E}"/>
                  </a:ext>
                </a:extLst>
              </p:cNvPr>
              <p:cNvSpPr/>
              <p:nvPr/>
            </p:nvSpPr>
            <p:spPr>
              <a:xfrm>
                <a:off x="5676804" y="3612165"/>
                <a:ext cx="17906" cy="171354"/>
              </a:xfrm>
              <a:custGeom>
                <a:avLst/>
                <a:gdLst>
                  <a:gd name="connsiteX0" fmla="*/ 0 w 17906"/>
                  <a:gd name="connsiteY0" fmla="*/ 0 h 171354"/>
                  <a:gd name="connsiteX1" fmla="*/ 17907 w 17906"/>
                  <a:gd name="connsiteY1" fmla="*/ 0 h 171354"/>
                  <a:gd name="connsiteX2" fmla="*/ 17907 w 17906"/>
                  <a:gd name="connsiteY2" fmla="*/ 171355 h 171354"/>
                  <a:gd name="connsiteX3" fmla="*/ 0 w 17906"/>
                  <a:gd name="connsiteY3" fmla="*/ 171355 h 171354"/>
                </a:gdLst>
                <a:ahLst/>
                <a:cxnLst>
                  <a:cxn ang="0">
                    <a:pos x="connsiteX0" y="connsiteY0"/>
                  </a:cxn>
                  <a:cxn ang="0">
                    <a:pos x="connsiteX1" y="connsiteY1"/>
                  </a:cxn>
                  <a:cxn ang="0">
                    <a:pos x="connsiteX2" y="connsiteY2"/>
                  </a:cxn>
                  <a:cxn ang="0">
                    <a:pos x="connsiteX3" y="connsiteY3"/>
                  </a:cxn>
                </a:cxnLst>
                <a:rect l="l" t="t" r="r" b="b"/>
                <a:pathLst>
                  <a:path w="17906" h="171354">
                    <a:moveTo>
                      <a:pt x="0" y="0"/>
                    </a:moveTo>
                    <a:lnTo>
                      <a:pt x="17907" y="0"/>
                    </a:lnTo>
                    <a:lnTo>
                      <a:pt x="17907" y="171355"/>
                    </a:lnTo>
                    <a:lnTo>
                      <a:pt x="0" y="171355"/>
                    </a:lnTo>
                    <a:close/>
                  </a:path>
                </a:pathLst>
              </a:custGeom>
              <a:grpFill/>
              <a:ln w="9525" cap="flat">
                <a:noFill/>
                <a:prstDash val="solid"/>
                <a:miter/>
              </a:ln>
            </p:spPr>
            <p:txBody>
              <a:bodyPr rtlCol="0" anchor="ctr"/>
              <a:lstStyle/>
              <a:p>
                <a:endParaRPr lang="en-US"/>
              </a:p>
            </p:txBody>
          </p:sp>
          <p:sp>
            <p:nvSpPr>
              <p:cNvPr id="16" name="Freihandform: Form 3297">
                <a:extLst>
                  <a:ext uri="{FF2B5EF4-FFF2-40B4-BE49-F238E27FC236}">
                    <a16:creationId xmlns:a16="http://schemas.microsoft.com/office/drawing/2014/main" id="{590522B7-06E6-58F9-DE34-56CF86168668}"/>
                  </a:ext>
                </a:extLst>
              </p:cNvPr>
              <p:cNvSpPr/>
              <p:nvPr/>
            </p:nvSpPr>
            <p:spPr>
              <a:xfrm>
                <a:off x="5725096" y="3612165"/>
                <a:ext cx="150780" cy="171354"/>
              </a:xfrm>
              <a:custGeom>
                <a:avLst/>
                <a:gdLst>
                  <a:gd name="connsiteX0" fmla="*/ 150781 w 150780"/>
                  <a:gd name="connsiteY0" fmla="*/ 0 h 171354"/>
                  <a:gd name="connsiteX1" fmla="*/ 132016 w 150780"/>
                  <a:gd name="connsiteY1" fmla="*/ 0 h 171354"/>
                  <a:gd name="connsiteX2" fmla="*/ 75819 w 150780"/>
                  <a:gd name="connsiteY2" fmla="*/ 148495 h 171354"/>
                  <a:gd name="connsiteX3" fmla="*/ 19336 w 150780"/>
                  <a:gd name="connsiteY3" fmla="*/ 286 h 171354"/>
                  <a:gd name="connsiteX4" fmla="*/ 19241 w 150780"/>
                  <a:gd name="connsiteY4" fmla="*/ 0 h 171354"/>
                  <a:gd name="connsiteX5" fmla="*/ 0 w 150780"/>
                  <a:gd name="connsiteY5" fmla="*/ 0 h 171354"/>
                  <a:gd name="connsiteX6" fmla="*/ 67056 w 150780"/>
                  <a:gd name="connsiteY6" fmla="*/ 171069 h 171354"/>
                  <a:gd name="connsiteX7" fmla="*/ 67151 w 150780"/>
                  <a:gd name="connsiteY7" fmla="*/ 171355 h 171354"/>
                  <a:gd name="connsiteX8" fmla="*/ 83820 w 150780"/>
                  <a:gd name="connsiteY8" fmla="*/ 171355 h 171354"/>
                  <a:gd name="connsiteX9" fmla="*/ 150495 w 150780"/>
                  <a:gd name="connsiteY9" fmla="*/ 667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780" h="171354">
                    <a:moveTo>
                      <a:pt x="150781" y="0"/>
                    </a:moveTo>
                    <a:lnTo>
                      <a:pt x="132016" y="0"/>
                    </a:lnTo>
                    <a:lnTo>
                      <a:pt x="75819" y="148495"/>
                    </a:lnTo>
                    <a:lnTo>
                      <a:pt x="19336" y="286"/>
                    </a:lnTo>
                    <a:lnTo>
                      <a:pt x="19241" y="0"/>
                    </a:lnTo>
                    <a:lnTo>
                      <a:pt x="0" y="0"/>
                    </a:lnTo>
                    <a:lnTo>
                      <a:pt x="67056" y="171069"/>
                    </a:lnTo>
                    <a:lnTo>
                      <a:pt x="67151" y="171355"/>
                    </a:lnTo>
                    <a:lnTo>
                      <a:pt x="83820" y="171355"/>
                    </a:lnTo>
                    <a:lnTo>
                      <a:pt x="150495" y="667"/>
                    </a:lnTo>
                    <a:close/>
                  </a:path>
                </a:pathLst>
              </a:custGeom>
              <a:grpFill/>
              <a:ln w="9525" cap="flat">
                <a:noFill/>
                <a:prstDash val="solid"/>
                <a:miter/>
              </a:ln>
            </p:spPr>
            <p:txBody>
              <a:bodyPr rtlCol="0" anchor="ctr"/>
              <a:lstStyle/>
              <a:p>
                <a:endParaRPr lang="en-US"/>
              </a:p>
            </p:txBody>
          </p:sp>
          <p:sp>
            <p:nvSpPr>
              <p:cNvPr id="17" name="Freihandform: Form 3298">
                <a:extLst>
                  <a:ext uri="{FF2B5EF4-FFF2-40B4-BE49-F238E27FC236}">
                    <a16:creationId xmlns:a16="http://schemas.microsoft.com/office/drawing/2014/main" id="{20895A5C-66CD-ED88-0982-14B450563892}"/>
                  </a:ext>
                </a:extLst>
              </p:cNvPr>
              <p:cNvSpPr/>
              <p:nvPr/>
            </p:nvSpPr>
            <p:spPr>
              <a:xfrm>
                <a:off x="5871305" y="3612165"/>
                <a:ext cx="153542" cy="171354"/>
              </a:xfrm>
              <a:custGeom>
                <a:avLst/>
                <a:gdLst>
                  <a:gd name="connsiteX0" fmla="*/ 86106 w 153542"/>
                  <a:gd name="connsiteY0" fmla="*/ 0 h 171354"/>
                  <a:gd name="connsiteX1" fmla="*/ 67151 w 153542"/>
                  <a:gd name="connsiteY1" fmla="*/ 0 h 171354"/>
                  <a:gd name="connsiteX2" fmla="*/ 286 w 153542"/>
                  <a:gd name="connsiteY2" fmla="*/ 170688 h 171354"/>
                  <a:gd name="connsiteX3" fmla="*/ 0 w 153542"/>
                  <a:gd name="connsiteY3" fmla="*/ 171355 h 171354"/>
                  <a:gd name="connsiteX4" fmla="*/ 18288 w 153542"/>
                  <a:gd name="connsiteY4" fmla="*/ 171355 h 171354"/>
                  <a:gd name="connsiteX5" fmla="*/ 39243 w 153542"/>
                  <a:gd name="connsiteY5" fmla="*/ 116300 h 171354"/>
                  <a:gd name="connsiteX6" fmla="*/ 113157 w 153542"/>
                  <a:gd name="connsiteY6" fmla="*/ 116300 h 171354"/>
                  <a:gd name="connsiteX7" fmla="*/ 134302 w 153542"/>
                  <a:gd name="connsiteY7" fmla="*/ 171069 h 171354"/>
                  <a:gd name="connsiteX8" fmla="*/ 134398 w 153542"/>
                  <a:gd name="connsiteY8" fmla="*/ 171355 h 171354"/>
                  <a:gd name="connsiteX9" fmla="*/ 153543 w 153542"/>
                  <a:gd name="connsiteY9" fmla="*/ 171355 h 171354"/>
                  <a:gd name="connsiteX10" fmla="*/ 86201 w 153542"/>
                  <a:gd name="connsiteY10" fmla="*/ 286 h 171354"/>
                  <a:gd name="connsiteX11" fmla="*/ 86106 w 153542"/>
                  <a:gd name="connsiteY11" fmla="*/ 0 h 171354"/>
                  <a:gd name="connsiteX12" fmla="*/ 106871 w 153542"/>
                  <a:gd name="connsiteY12" fmla="*/ 100298 h 171354"/>
                  <a:gd name="connsiteX13" fmla="*/ 45625 w 153542"/>
                  <a:gd name="connsiteY13" fmla="*/ 100298 h 171354"/>
                  <a:gd name="connsiteX14" fmla="*/ 76295 w 153542"/>
                  <a:gd name="connsiteY14" fmla="*/ 20669 h 171354"/>
                  <a:gd name="connsiteX15" fmla="*/ 106871 w 153542"/>
                  <a:gd name="connsiteY15" fmla="*/ 100298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542" h="171354">
                    <a:moveTo>
                      <a:pt x="86106" y="0"/>
                    </a:moveTo>
                    <a:lnTo>
                      <a:pt x="67151" y="0"/>
                    </a:lnTo>
                    <a:lnTo>
                      <a:pt x="286" y="170688"/>
                    </a:lnTo>
                    <a:lnTo>
                      <a:pt x="0" y="171355"/>
                    </a:lnTo>
                    <a:lnTo>
                      <a:pt x="18288" y="171355"/>
                    </a:lnTo>
                    <a:lnTo>
                      <a:pt x="39243" y="116300"/>
                    </a:lnTo>
                    <a:lnTo>
                      <a:pt x="113157" y="116300"/>
                    </a:lnTo>
                    <a:lnTo>
                      <a:pt x="134302" y="171069"/>
                    </a:lnTo>
                    <a:lnTo>
                      <a:pt x="134398" y="171355"/>
                    </a:lnTo>
                    <a:lnTo>
                      <a:pt x="153543" y="171355"/>
                    </a:lnTo>
                    <a:lnTo>
                      <a:pt x="86201" y="286"/>
                    </a:lnTo>
                    <a:lnTo>
                      <a:pt x="86106" y="0"/>
                    </a:lnTo>
                    <a:close/>
                    <a:moveTo>
                      <a:pt x="106871" y="100298"/>
                    </a:moveTo>
                    <a:lnTo>
                      <a:pt x="45625" y="100298"/>
                    </a:lnTo>
                    <a:lnTo>
                      <a:pt x="76295" y="20669"/>
                    </a:lnTo>
                    <a:lnTo>
                      <a:pt x="106871" y="100298"/>
                    </a:lnTo>
                    <a:close/>
                  </a:path>
                </a:pathLst>
              </a:custGeom>
              <a:grpFill/>
              <a:ln w="9525" cap="flat">
                <a:noFill/>
                <a:prstDash val="solid"/>
                <a:miter/>
              </a:ln>
            </p:spPr>
            <p:txBody>
              <a:bodyPr rtlCol="0" anchor="ctr"/>
              <a:lstStyle/>
              <a:p>
                <a:endParaRPr lang="en-US"/>
              </a:p>
            </p:txBody>
          </p:sp>
          <p:sp>
            <p:nvSpPr>
              <p:cNvPr id="18" name="Freihandform: Form 3299">
                <a:extLst>
                  <a:ext uri="{FF2B5EF4-FFF2-40B4-BE49-F238E27FC236}">
                    <a16:creationId xmlns:a16="http://schemas.microsoft.com/office/drawing/2014/main" id="{D0C02A41-4100-C725-8AFE-ACFFB88E8968}"/>
                  </a:ext>
                </a:extLst>
              </p:cNvPr>
              <p:cNvSpPr/>
              <p:nvPr/>
            </p:nvSpPr>
            <p:spPr>
              <a:xfrm>
                <a:off x="6297929" y="3612165"/>
                <a:ext cx="153543" cy="171354"/>
              </a:xfrm>
              <a:custGeom>
                <a:avLst/>
                <a:gdLst>
                  <a:gd name="connsiteX0" fmla="*/ 86106 w 153543"/>
                  <a:gd name="connsiteY0" fmla="*/ 0 h 171354"/>
                  <a:gd name="connsiteX1" fmla="*/ 67151 w 153543"/>
                  <a:gd name="connsiteY1" fmla="*/ 0 h 171354"/>
                  <a:gd name="connsiteX2" fmla="*/ 286 w 153543"/>
                  <a:gd name="connsiteY2" fmla="*/ 170688 h 171354"/>
                  <a:gd name="connsiteX3" fmla="*/ 0 w 153543"/>
                  <a:gd name="connsiteY3" fmla="*/ 171355 h 171354"/>
                  <a:gd name="connsiteX4" fmla="*/ 18288 w 153543"/>
                  <a:gd name="connsiteY4" fmla="*/ 171355 h 171354"/>
                  <a:gd name="connsiteX5" fmla="*/ 39243 w 153543"/>
                  <a:gd name="connsiteY5" fmla="*/ 116300 h 171354"/>
                  <a:gd name="connsiteX6" fmla="*/ 113157 w 153543"/>
                  <a:gd name="connsiteY6" fmla="*/ 116300 h 171354"/>
                  <a:gd name="connsiteX7" fmla="*/ 134398 w 153543"/>
                  <a:gd name="connsiteY7" fmla="*/ 171069 h 171354"/>
                  <a:gd name="connsiteX8" fmla="*/ 134493 w 153543"/>
                  <a:gd name="connsiteY8" fmla="*/ 171355 h 171354"/>
                  <a:gd name="connsiteX9" fmla="*/ 153543 w 153543"/>
                  <a:gd name="connsiteY9" fmla="*/ 171355 h 171354"/>
                  <a:gd name="connsiteX10" fmla="*/ 86201 w 153543"/>
                  <a:gd name="connsiteY10" fmla="*/ 286 h 171354"/>
                  <a:gd name="connsiteX11" fmla="*/ 86106 w 153543"/>
                  <a:gd name="connsiteY11" fmla="*/ 0 h 171354"/>
                  <a:gd name="connsiteX12" fmla="*/ 106966 w 153543"/>
                  <a:gd name="connsiteY12" fmla="*/ 100298 h 171354"/>
                  <a:gd name="connsiteX13" fmla="*/ 45625 w 153543"/>
                  <a:gd name="connsiteY13" fmla="*/ 100298 h 171354"/>
                  <a:gd name="connsiteX14" fmla="*/ 76295 w 153543"/>
                  <a:gd name="connsiteY14" fmla="*/ 20669 h 171354"/>
                  <a:gd name="connsiteX15" fmla="*/ 106966 w 153543"/>
                  <a:gd name="connsiteY15" fmla="*/ 100298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543" h="171354">
                    <a:moveTo>
                      <a:pt x="86106" y="0"/>
                    </a:moveTo>
                    <a:lnTo>
                      <a:pt x="67151" y="0"/>
                    </a:lnTo>
                    <a:lnTo>
                      <a:pt x="286" y="170688"/>
                    </a:lnTo>
                    <a:lnTo>
                      <a:pt x="0" y="171355"/>
                    </a:lnTo>
                    <a:lnTo>
                      <a:pt x="18288" y="171355"/>
                    </a:lnTo>
                    <a:lnTo>
                      <a:pt x="39243" y="116300"/>
                    </a:lnTo>
                    <a:lnTo>
                      <a:pt x="113157" y="116300"/>
                    </a:lnTo>
                    <a:lnTo>
                      <a:pt x="134398" y="171069"/>
                    </a:lnTo>
                    <a:lnTo>
                      <a:pt x="134493" y="171355"/>
                    </a:lnTo>
                    <a:lnTo>
                      <a:pt x="153543" y="171355"/>
                    </a:lnTo>
                    <a:lnTo>
                      <a:pt x="86201" y="286"/>
                    </a:lnTo>
                    <a:lnTo>
                      <a:pt x="86106" y="0"/>
                    </a:lnTo>
                    <a:close/>
                    <a:moveTo>
                      <a:pt x="106966" y="100298"/>
                    </a:moveTo>
                    <a:lnTo>
                      <a:pt x="45625" y="100298"/>
                    </a:lnTo>
                    <a:lnTo>
                      <a:pt x="76295" y="20669"/>
                    </a:lnTo>
                    <a:lnTo>
                      <a:pt x="106966" y="100298"/>
                    </a:lnTo>
                    <a:close/>
                  </a:path>
                </a:pathLst>
              </a:custGeom>
              <a:grpFill/>
              <a:ln w="9525" cap="flat">
                <a:noFill/>
                <a:prstDash val="solid"/>
                <a:miter/>
              </a:ln>
            </p:spPr>
            <p:txBody>
              <a:bodyPr rtlCol="0" anchor="ctr"/>
              <a:lstStyle/>
              <a:p>
                <a:endParaRPr lang="en-US"/>
              </a:p>
            </p:txBody>
          </p:sp>
          <p:sp>
            <p:nvSpPr>
              <p:cNvPr id="19" name="Freihandform: Form 3300">
                <a:extLst>
                  <a:ext uri="{FF2B5EF4-FFF2-40B4-BE49-F238E27FC236}">
                    <a16:creationId xmlns:a16="http://schemas.microsoft.com/office/drawing/2014/main" id="{DAECCDE8-D441-30D3-1763-3938451A55BD}"/>
                  </a:ext>
                </a:extLst>
              </p:cNvPr>
              <p:cNvSpPr/>
              <p:nvPr/>
            </p:nvSpPr>
            <p:spPr>
              <a:xfrm>
                <a:off x="6018656" y="3612165"/>
                <a:ext cx="126396" cy="171354"/>
              </a:xfrm>
              <a:custGeom>
                <a:avLst/>
                <a:gdLst>
                  <a:gd name="connsiteX0" fmla="*/ 0 w 126396"/>
                  <a:gd name="connsiteY0" fmla="*/ 16288 h 171354"/>
                  <a:gd name="connsiteX1" fmla="*/ 54864 w 126396"/>
                  <a:gd name="connsiteY1" fmla="*/ 16288 h 171354"/>
                  <a:gd name="connsiteX2" fmla="*/ 54864 w 126396"/>
                  <a:gd name="connsiteY2" fmla="*/ 171355 h 171354"/>
                  <a:gd name="connsiteX3" fmla="*/ 72866 w 126396"/>
                  <a:gd name="connsiteY3" fmla="*/ 171355 h 171354"/>
                  <a:gd name="connsiteX4" fmla="*/ 72866 w 126396"/>
                  <a:gd name="connsiteY4" fmla="*/ 16288 h 171354"/>
                  <a:gd name="connsiteX5" fmla="*/ 126397 w 126396"/>
                  <a:gd name="connsiteY5" fmla="*/ 16288 h 171354"/>
                  <a:gd name="connsiteX6" fmla="*/ 126397 w 126396"/>
                  <a:gd name="connsiteY6" fmla="*/ 0 h 171354"/>
                  <a:gd name="connsiteX7" fmla="*/ 0 w 126396"/>
                  <a:gd name="connsiteY7" fmla="*/ 0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96" h="171354">
                    <a:moveTo>
                      <a:pt x="0" y="16288"/>
                    </a:moveTo>
                    <a:lnTo>
                      <a:pt x="54864" y="16288"/>
                    </a:lnTo>
                    <a:lnTo>
                      <a:pt x="54864" y="171355"/>
                    </a:lnTo>
                    <a:lnTo>
                      <a:pt x="72866" y="171355"/>
                    </a:lnTo>
                    <a:lnTo>
                      <a:pt x="72866" y="16288"/>
                    </a:lnTo>
                    <a:lnTo>
                      <a:pt x="126397" y="16288"/>
                    </a:lnTo>
                    <a:lnTo>
                      <a:pt x="126397" y="0"/>
                    </a:lnTo>
                    <a:lnTo>
                      <a:pt x="0" y="0"/>
                    </a:lnTo>
                    <a:close/>
                  </a:path>
                </a:pathLst>
              </a:custGeom>
              <a:grpFill/>
              <a:ln w="9525" cap="flat">
                <a:noFill/>
                <a:prstDash val="solid"/>
                <a:miter/>
              </a:ln>
            </p:spPr>
            <p:txBody>
              <a:bodyPr rtlCol="0" anchor="ctr"/>
              <a:lstStyle/>
              <a:p>
                <a:endParaRPr lang="en-US"/>
              </a:p>
            </p:txBody>
          </p:sp>
          <p:sp>
            <p:nvSpPr>
              <p:cNvPr id="20" name="Freihandform: Form 3301">
                <a:extLst>
                  <a:ext uri="{FF2B5EF4-FFF2-40B4-BE49-F238E27FC236}">
                    <a16:creationId xmlns:a16="http://schemas.microsoft.com/office/drawing/2014/main" id="{B1730607-D9A2-F8BE-42D1-76F5428C6E04}"/>
                  </a:ext>
                </a:extLst>
              </p:cNvPr>
              <p:cNvSpPr/>
              <p:nvPr/>
            </p:nvSpPr>
            <p:spPr>
              <a:xfrm>
                <a:off x="6175247" y="3612070"/>
                <a:ext cx="100679" cy="171354"/>
              </a:xfrm>
              <a:custGeom>
                <a:avLst/>
                <a:gdLst>
                  <a:gd name="connsiteX0" fmla="*/ 68104 w 100679"/>
                  <a:gd name="connsiteY0" fmla="*/ 80200 h 171354"/>
                  <a:gd name="connsiteX1" fmla="*/ 93059 w 100679"/>
                  <a:gd name="connsiteY1" fmla="*/ 43053 h 171354"/>
                  <a:gd name="connsiteX2" fmla="*/ 40005 w 100679"/>
                  <a:gd name="connsiteY2" fmla="*/ 0 h 171354"/>
                  <a:gd name="connsiteX3" fmla="*/ 0 w 100679"/>
                  <a:gd name="connsiteY3" fmla="*/ 0 h 171354"/>
                  <a:gd name="connsiteX4" fmla="*/ 0 w 100679"/>
                  <a:gd name="connsiteY4" fmla="*/ 171355 h 171354"/>
                  <a:gd name="connsiteX5" fmla="*/ 39719 w 100679"/>
                  <a:gd name="connsiteY5" fmla="*/ 171355 h 171354"/>
                  <a:gd name="connsiteX6" fmla="*/ 100679 w 100679"/>
                  <a:gd name="connsiteY6" fmla="*/ 121729 h 171354"/>
                  <a:gd name="connsiteX7" fmla="*/ 68104 w 100679"/>
                  <a:gd name="connsiteY7" fmla="*/ 80200 h 171354"/>
                  <a:gd name="connsiteX8" fmla="*/ 17812 w 100679"/>
                  <a:gd name="connsiteY8" fmla="*/ 74200 h 171354"/>
                  <a:gd name="connsiteX9" fmla="*/ 17812 w 100679"/>
                  <a:gd name="connsiteY9" fmla="*/ 15907 h 171354"/>
                  <a:gd name="connsiteX10" fmla="*/ 39529 w 100679"/>
                  <a:gd name="connsiteY10" fmla="*/ 15907 h 171354"/>
                  <a:gd name="connsiteX11" fmla="*/ 75438 w 100679"/>
                  <a:gd name="connsiteY11" fmla="*/ 43815 h 171354"/>
                  <a:gd name="connsiteX12" fmla="*/ 39148 w 100679"/>
                  <a:gd name="connsiteY12" fmla="*/ 74200 h 171354"/>
                  <a:gd name="connsiteX13" fmla="*/ 17812 w 100679"/>
                  <a:gd name="connsiteY13" fmla="*/ 74200 h 171354"/>
                  <a:gd name="connsiteX14" fmla="*/ 83058 w 100679"/>
                  <a:gd name="connsiteY14" fmla="*/ 122777 h 171354"/>
                  <a:gd name="connsiteX15" fmla="*/ 41243 w 100679"/>
                  <a:gd name="connsiteY15" fmla="*/ 155638 h 171354"/>
                  <a:gd name="connsiteX16" fmla="*/ 17812 w 100679"/>
                  <a:gd name="connsiteY16" fmla="*/ 155638 h 171354"/>
                  <a:gd name="connsiteX17" fmla="*/ 17812 w 100679"/>
                  <a:gd name="connsiteY17" fmla="*/ 89154 h 171354"/>
                  <a:gd name="connsiteX18" fmla="*/ 40291 w 100679"/>
                  <a:gd name="connsiteY18" fmla="*/ 89154 h 171354"/>
                  <a:gd name="connsiteX19" fmla="*/ 83058 w 100679"/>
                  <a:gd name="connsiteY19" fmla="*/ 122777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679" h="171354">
                    <a:moveTo>
                      <a:pt x="68104" y="80200"/>
                    </a:moveTo>
                    <a:cubicBezTo>
                      <a:pt x="84201" y="73057"/>
                      <a:pt x="93059" y="59912"/>
                      <a:pt x="93059" y="43053"/>
                    </a:cubicBezTo>
                    <a:cubicBezTo>
                      <a:pt x="93059" y="15716"/>
                      <a:pt x="73723" y="0"/>
                      <a:pt x="40005" y="0"/>
                    </a:cubicBezTo>
                    <a:lnTo>
                      <a:pt x="0" y="0"/>
                    </a:lnTo>
                    <a:lnTo>
                      <a:pt x="0" y="171355"/>
                    </a:lnTo>
                    <a:lnTo>
                      <a:pt x="39719" y="171355"/>
                    </a:lnTo>
                    <a:cubicBezTo>
                      <a:pt x="78486" y="171355"/>
                      <a:pt x="100679" y="153257"/>
                      <a:pt x="100679" y="121729"/>
                    </a:cubicBezTo>
                    <a:cubicBezTo>
                      <a:pt x="100775" y="100965"/>
                      <a:pt x="89535" y="86582"/>
                      <a:pt x="68104" y="80200"/>
                    </a:cubicBezTo>
                    <a:close/>
                    <a:moveTo>
                      <a:pt x="17812" y="74200"/>
                    </a:moveTo>
                    <a:lnTo>
                      <a:pt x="17812" y="15907"/>
                    </a:lnTo>
                    <a:lnTo>
                      <a:pt x="39529" y="15907"/>
                    </a:lnTo>
                    <a:cubicBezTo>
                      <a:pt x="62960" y="15907"/>
                      <a:pt x="75438" y="25527"/>
                      <a:pt x="75438" y="43815"/>
                    </a:cubicBezTo>
                    <a:cubicBezTo>
                      <a:pt x="75438" y="62579"/>
                      <a:pt x="61531" y="74200"/>
                      <a:pt x="39148" y="74200"/>
                    </a:cubicBezTo>
                    <a:lnTo>
                      <a:pt x="17812" y="74200"/>
                    </a:lnTo>
                    <a:close/>
                    <a:moveTo>
                      <a:pt x="83058" y="122777"/>
                    </a:moveTo>
                    <a:cubicBezTo>
                      <a:pt x="83058" y="143351"/>
                      <a:pt x="67437" y="155638"/>
                      <a:pt x="41243" y="155638"/>
                    </a:cubicBezTo>
                    <a:lnTo>
                      <a:pt x="17812" y="155638"/>
                    </a:lnTo>
                    <a:lnTo>
                      <a:pt x="17812" y="89154"/>
                    </a:lnTo>
                    <a:lnTo>
                      <a:pt x="40291" y="89154"/>
                    </a:lnTo>
                    <a:cubicBezTo>
                      <a:pt x="75629" y="89154"/>
                      <a:pt x="83058" y="107442"/>
                      <a:pt x="83058" y="122777"/>
                    </a:cubicBezTo>
                    <a:close/>
                  </a:path>
                </a:pathLst>
              </a:custGeom>
              <a:grpFill/>
              <a:ln w="9525" cap="flat">
                <a:noFill/>
                <a:prstDash val="solid"/>
                <a:miter/>
              </a:ln>
            </p:spPr>
            <p:txBody>
              <a:bodyPr rtlCol="0" anchor="ctr"/>
              <a:lstStyle/>
              <a:p>
                <a:endParaRPr lang="en-US"/>
              </a:p>
            </p:txBody>
          </p:sp>
          <p:sp>
            <p:nvSpPr>
              <p:cNvPr id="21" name="Freihandform: Form 3302">
                <a:extLst>
                  <a:ext uri="{FF2B5EF4-FFF2-40B4-BE49-F238E27FC236}">
                    <a16:creationId xmlns:a16="http://schemas.microsoft.com/office/drawing/2014/main" id="{20A2A272-C39B-8EA4-8F09-A283EBBE774B}"/>
                  </a:ext>
                </a:extLst>
              </p:cNvPr>
              <p:cNvSpPr/>
              <p:nvPr/>
            </p:nvSpPr>
            <p:spPr>
              <a:xfrm>
                <a:off x="6481952" y="3612165"/>
                <a:ext cx="129540" cy="171354"/>
              </a:xfrm>
              <a:custGeom>
                <a:avLst/>
                <a:gdLst>
                  <a:gd name="connsiteX0" fmla="*/ 112586 w 129540"/>
                  <a:gd name="connsiteY0" fmla="*/ 137922 h 171354"/>
                  <a:gd name="connsiteX1" fmla="*/ 16859 w 129540"/>
                  <a:gd name="connsiteY1" fmla="*/ 191 h 171354"/>
                  <a:gd name="connsiteX2" fmla="*/ 16764 w 129540"/>
                  <a:gd name="connsiteY2" fmla="*/ 0 h 171354"/>
                  <a:gd name="connsiteX3" fmla="*/ 0 w 129540"/>
                  <a:gd name="connsiteY3" fmla="*/ 0 h 171354"/>
                  <a:gd name="connsiteX4" fmla="*/ 0 w 129540"/>
                  <a:gd name="connsiteY4" fmla="*/ 171355 h 171354"/>
                  <a:gd name="connsiteX5" fmla="*/ 16955 w 129540"/>
                  <a:gd name="connsiteY5" fmla="*/ 171355 h 171354"/>
                  <a:gd name="connsiteX6" fmla="*/ 16955 w 129540"/>
                  <a:gd name="connsiteY6" fmla="*/ 28956 h 171354"/>
                  <a:gd name="connsiteX7" fmla="*/ 115634 w 129540"/>
                  <a:gd name="connsiteY7" fmla="*/ 171164 h 171354"/>
                  <a:gd name="connsiteX8" fmla="*/ 115729 w 129540"/>
                  <a:gd name="connsiteY8" fmla="*/ 171355 h 171354"/>
                  <a:gd name="connsiteX9" fmla="*/ 129540 w 129540"/>
                  <a:gd name="connsiteY9" fmla="*/ 171355 h 171354"/>
                  <a:gd name="connsiteX10" fmla="*/ 129540 w 129540"/>
                  <a:gd name="connsiteY10" fmla="*/ 0 h 171354"/>
                  <a:gd name="connsiteX11" fmla="*/ 112586 w 129540"/>
                  <a:gd name="connsiteY11" fmla="*/ 0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540" h="171354">
                    <a:moveTo>
                      <a:pt x="112586" y="137922"/>
                    </a:moveTo>
                    <a:lnTo>
                      <a:pt x="16859" y="191"/>
                    </a:lnTo>
                    <a:lnTo>
                      <a:pt x="16764" y="0"/>
                    </a:lnTo>
                    <a:lnTo>
                      <a:pt x="0" y="0"/>
                    </a:lnTo>
                    <a:lnTo>
                      <a:pt x="0" y="171355"/>
                    </a:lnTo>
                    <a:lnTo>
                      <a:pt x="16955" y="171355"/>
                    </a:lnTo>
                    <a:lnTo>
                      <a:pt x="16955" y="28956"/>
                    </a:lnTo>
                    <a:lnTo>
                      <a:pt x="115634" y="171164"/>
                    </a:lnTo>
                    <a:lnTo>
                      <a:pt x="115729" y="171355"/>
                    </a:lnTo>
                    <a:lnTo>
                      <a:pt x="129540" y="171355"/>
                    </a:lnTo>
                    <a:lnTo>
                      <a:pt x="129540" y="0"/>
                    </a:lnTo>
                    <a:lnTo>
                      <a:pt x="112586" y="0"/>
                    </a:lnTo>
                    <a:close/>
                  </a:path>
                </a:pathLst>
              </a:custGeom>
              <a:grpFill/>
              <a:ln w="9525" cap="flat">
                <a:noFill/>
                <a:prstDash val="solid"/>
                <a:miter/>
              </a:ln>
            </p:spPr>
            <p:txBody>
              <a:bodyPr rtlCol="0" anchor="ctr"/>
              <a:lstStyle/>
              <a:p>
                <a:endParaRPr lang="en-US"/>
              </a:p>
            </p:txBody>
          </p:sp>
          <p:sp>
            <p:nvSpPr>
              <p:cNvPr id="22" name="Freihandform: Form 3303">
                <a:extLst>
                  <a:ext uri="{FF2B5EF4-FFF2-40B4-BE49-F238E27FC236}">
                    <a16:creationId xmlns:a16="http://schemas.microsoft.com/office/drawing/2014/main" id="{63C4E6D3-7EEB-FE4C-DF5C-E55106D15D9B}"/>
                  </a:ext>
                </a:extLst>
              </p:cNvPr>
              <p:cNvSpPr/>
              <p:nvPr/>
            </p:nvSpPr>
            <p:spPr>
              <a:xfrm>
                <a:off x="6661784" y="3612165"/>
                <a:ext cx="126491" cy="171354"/>
              </a:xfrm>
              <a:custGeom>
                <a:avLst/>
                <a:gdLst>
                  <a:gd name="connsiteX0" fmla="*/ 37243 w 126491"/>
                  <a:gd name="connsiteY0" fmla="*/ 80010 h 171354"/>
                  <a:gd name="connsiteX1" fmla="*/ 118872 w 126491"/>
                  <a:gd name="connsiteY1" fmla="*/ 762 h 171354"/>
                  <a:gd name="connsiteX2" fmla="*/ 119729 w 126491"/>
                  <a:gd name="connsiteY2" fmla="*/ 0 h 171354"/>
                  <a:gd name="connsiteX3" fmla="*/ 96583 w 126491"/>
                  <a:gd name="connsiteY3" fmla="*/ 0 h 171354"/>
                  <a:gd name="connsiteX4" fmla="*/ 18002 w 126491"/>
                  <a:gd name="connsiteY4" fmla="*/ 76867 h 171354"/>
                  <a:gd name="connsiteX5" fmla="*/ 18002 w 126491"/>
                  <a:gd name="connsiteY5" fmla="*/ 0 h 171354"/>
                  <a:gd name="connsiteX6" fmla="*/ 0 w 126491"/>
                  <a:gd name="connsiteY6" fmla="*/ 0 h 171354"/>
                  <a:gd name="connsiteX7" fmla="*/ 0 w 126491"/>
                  <a:gd name="connsiteY7" fmla="*/ 171355 h 171354"/>
                  <a:gd name="connsiteX8" fmla="*/ 18002 w 126491"/>
                  <a:gd name="connsiteY8" fmla="*/ 171355 h 171354"/>
                  <a:gd name="connsiteX9" fmla="*/ 18002 w 126491"/>
                  <a:gd name="connsiteY9" fmla="*/ 84106 h 171354"/>
                  <a:gd name="connsiteX10" fmla="*/ 102299 w 126491"/>
                  <a:gd name="connsiteY10" fmla="*/ 171164 h 171354"/>
                  <a:gd name="connsiteX11" fmla="*/ 102489 w 126491"/>
                  <a:gd name="connsiteY11" fmla="*/ 171355 h 171354"/>
                  <a:gd name="connsiteX12" fmla="*/ 126492 w 126491"/>
                  <a:gd name="connsiteY12"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91" h="171354">
                    <a:moveTo>
                      <a:pt x="37243" y="80010"/>
                    </a:moveTo>
                    <a:lnTo>
                      <a:pt x="118872" y="762"/>
                    </a:lnTo>
                    <a:lnTo>
                      <a:pt x="119729" y="0"/>
                    </a:lnTo>
                    <a:lnTo>
                      <a:pt x="96583" y="0"/>
                    </a:lnTo>
                    <a:lnTo>
                      <a:pt x="18002" y="76867"/>
                    </a:lnTo>
                    <a:lnTo>
                      <a:pt x="18002" y="0"/>
                    </a:lnTo>
                    <a:lnTo>
                      <a:pt x="0" y="0"/>
                    </a:lnTo>
                    <a:lnTo>
                      <a:pt x="0" y="171355"/>
                    </a:lnTo>
                    <a:lnTo>
                      <a:pt x="18002" y="171355"/>
                    </a:lnTo>
                    <a:lnTo>
                      <a:pt x="18002" y="84106"/>
                    </a:lnTo>
                    <a:lnTo>
                      <a:pt x="102299" y="171164"/>
                    </a:lnTo>
                    <a:lnTo>
                      <a:pt x="102489" y="171355"/>
                    </a:lnTo>
                    <a:lnTo>
                      <a:pt x="126492" y="171355"/>
                    </a:lnTo>
                    <a:close/>
                  </a:path>
                </a:pathLst>
              </a:custGeom>
              <a:grpFill/>
              <a:ln w="9525" cap="flat">
                <a:noFill/>
                <a:prstDash val="solid"/>
                <a:miter/>
              </a:ln>
            </p:spPr>
            <p:txBody>
              <a:bodyPr rtlCol="0" anchor="ctr"/>
              <a:lstStyle/>
              <a:p>
                <a:endParaRPr lang="en-US"/>
              </a:p>
            </p:txBody>
          </p:sp>
        </p:grpSp>
        <p:grpSp>
          <p:nvGrpSpPr>
            <p:cNvPr id="6" name="Grafik 22">
              <a:extLst>
                <a:ext uri="{FF2B5EF4-FFF2-40B4-BE49-F238E27FC236}">
                  <a16:creationId xmlns:a16="http://schemas.microsoft.com/office/drawing/2014/main" id="{2A75A15D-E912-477C-5093-804C40E8322D}"/>
                </a:ext>
              </a:extLst>
            </p:cNvPr>
            <p:cNvGrpSpPr/>
            <p:nvPr/>
          </p:nvGrpSpPr>
          <p:grpSpPr>
            <a:xfrm>
              <a:off x="643138" y="6443818"/>
              <a:ext cx="481950" cy="95079"/>
              <a:chOff x="5401341" y="3363658"/>
              <a:chExt cx="868584" cy="171354"/>
            </a:xfrm>
            <a:grpFill/>
          </p:grpSpPr>
          <p:sp>
            <p:nvSpPr>
              <p:cNvPr id="7" name="Freihandform: Form 3288">
                <a:extLst>
                  <a:ext uri="{FF2B5EF4-FFF2-40B4-BE49-F238E27FC236}">
                    <a16:creationId xmlns:a16="http://schemas.microsoft.com/office/drawing/2014/main" id="{196664C1-98F7-68A3-DDA0-E76CA4532DBA}"/>
                  </a:ext>
                </a:extLst>
              </p:cNvPr>
              <p:cNvSpPr/>
              <p:nvPr/>
            </p:nvSpPr>
            <p:spPr>
              <a:xfrm>
                <a:off x="5401341" y="3363658"/>
                <a:ext cx="232029" cy="171354"/>
              </a:xfrm>
              <a:custGeom>
                <a:avLst/>
                <a:gdLst>
                  <a:gd name="connsiteX0" fmla="*/ 164783 w 232029"/>
                  <a:gd name="connsiteY0" fmla="*/ 171355 h 171354"/>
                  <a:gd name="connsiteX1" fmla="*/ 180499 w 232029"/>
                  <a:gd name="connsiteY1" fmla="*/ 171355 h 171354"/>
                  <a:gd name="connsiteX2" fmla="*/ 231839 w 232029"/>
                  <a:gd name="connsiteY2" fmla="*/ 572 h 171354"/>
                  <a:gd name="connsiteX3" fmla="*/ 232029 w 232029"/>
                  <a:gd name="connsiteY3" fmla="*/ 0 h 171354"/>
                  <a:gd name="connsiteX4" fmla="*/ 214027 w 232029"/>
                  <a:gd name="connsiteY4" fmla="*/ 0 h 171354"/>
                  <a:gd name="connsiteX5" fmla="*/ 172307 w 232029"/>
                  <a:gd name="connsiteY5" fmla="*/ 143066 h 171354"/>
                  <a:gd name="connsiteX6" fmla="*/ 125349 w 232029"/>
                  <a:gd name="connsiteY6" fmla="*/ 0 h 171354"/>
                  <a:gd name="connsiteX7" fmla="*/ 107061 w 232029"/>
                  <a:gd name="connsiteY7" fmla="*/ 0 h 171354"/>
                  <a:gd name="connsiteX8" fmla="*/ 60484 w 232029"/>
                  <a:gd name="connsiteY8" fmla="*/ 143066 h 171354"/>
                  <a:gd name="connsiteX9" fmla="*/ 19050 w 232029"/>
                  <a:gd name="connsiteY9" fmla="*/ 286 h 171354"/>
                  <a:gd name="connsiteX10" fmla="*/ 18955 w 232029"/>
                  <a:gd name="connsiteY10" fmla="*/ 0 h 171354"/>
                  <a:gd name="connsiteX11" fmla="*/ 0 w 232029"/>
                  <a:gd name="connsiteY11" fmla="*/ 0 h 171354"/>
                  <a:gd name="connsiteX12" fmla="*/ 51816 w 232029"/>
                  <a:gd name="connsiteY12" fmla="*/ 170974 h 171354"/>
                  <a:gd name="connsiteX13" fmla="*/ 51911 w 232029"/>
                  <a:gd name="connsiteY13" fmla="*/ 171355 h 171354"/>
                  <a:gd name="connsiteX14" fmla="*/ 67151 w 232029"/>
                  <a:gd name="connsiteY14" fmla="*/ 171355 h 171354"/>
                  <a:gd name="connsiteX15" fmla="*/ 115824 w 232029"/>
                  <a:gd name="connsiteY15" fmla="*/ 25432 h 171354"/>
                  <a:gd name="connsiteX16" fmla="*/ 164687 w 232029"/>
                  <a:gd name="connsiteY16" fmla="*/ 170974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029" h="171354">
                    <a:moveTo>
                      <a:pt x="164783" y="171355"/>
                    </a:moveTo>
                    <a:lnTo>
                      <a:pt x="180499" y="171355"/>
                    </a:lnTo>
                    <a:lnTo>
                      <a:pt x="231839" y="572"/>
                    </a:lnTo>
                    <a:lnTo>
                      <a:pt x="232029" y="0"/>
                    </a:lnTo>
                    <a:lnTo>
                      <a:pt x="214027" y="0"/>
                    </a:lnTo>
                    <a:lnTo>
                      <a:pt x="172307" y="143066"/>
                    </a:lnTo>
                    <a:lnTo>
                      <a:pt x="125349" y="0"/>
                    </a:lnTo>
                    <a:lnTo>
                      <a:pt x="107061" y="0"/>
                    </a:lnTo>
                    <a:lnTo>
                      <a:pt x="60484" y="143066"/>
                    </a:lnTo>
                    <a:lnTo>
                      <a:pt x="19050" y="286"/>
                    </a:lnTo>
                    <a:lnTo>
                      <a:pt x="18955" y="0"/>
                    </a:lnTo>
                    <a:lnTo>
                      <a:pt x="0" y="0"/>
                    </a:lnTo>
                    <a:lnTo>
                      <a:pt x="51816" y="170974"/>
                    </a:lnTo>
                    <a:lnTo>
                      <a:pt x="51911" y="171355"/>
                    </a:lnTo>
                    <a:lnTo>
                      <a:pt x="67151" y="171355"/>
                    </a:lnTo>
                    <a:lnTo>
                      <a:pt x="115824" y="25432"/>
                    </a:lnTo>
                    <a:lnTo>
                      <a:pt x="164687" y="170974"/>
                    </a:lnTo>
                    <a:close/>
                  </a:path>
                </a:pathLst>
              </a:custGeom>
              <a:grpFill/>
              <a:ln w="9525" cap="flat">
                <a:noFill/>
                <a:prstDash val="solid"/>
                <a:miter/>
              </a:ln>
            </p:spPr>
            <p:txBody>
              <a:bodyPr rtlCol="0" anchor="ctr"/>
              <a:lstStyle/>
              <a:p>
                <a:endParaRPr lang="en-US"/>
              </a:p>
            </p:txBody>
          </p:sp>
          <p:sp>
            <p:nvSpPr>
              <p:cNvPr id="8" name="Freihandform: Form 3289">
                <a:extLst>
                  <a:ext uri="{FF2B5EF4-FFF2-40B4-BE49-F238E27FC236}">
                    <a16:creationId xmlns:a16="http://schemas.microsoft.com/office/drawing/2014/main" id="{15936810-DC9E-3447-AECC-90D94937DE39}"/>
                  </a:ext>
                </a:extLst>
              </p:cNvPr>
              <p:cNvSpPr/>
              <p:nvPr/>
            </p:nvSpPr>
            <p:spPr>
              <a:xfrm>
                <a:off x="5667851" y="3363658"/>
                <a:ext cx="18002" cy="171354"/>
              </a:xfrm>
              <a:custGeom>
                <a:avLst/>
                <a:gdLst>
                  <a:gd name="connsiteX0" fmla="*/ 0 w 18002"/>
                  <a:gd name="connsiteY0" fmla="*/ 0 h 171354"/>
                  <a:gd name="connsiteX1" fmla="*/ 18002 w 18002"/>
                  <a:gd name="connsiteY1" fmla="*/ 0 h 171354"/>
                  <a:gd name="connsiteX2" fmla="*/ 18002 w 18002"/>
                  <a:gd name="connsiteY2" fmla="*/ 171355 h 171354"/>
                  <a:gd name="connsiteX3" fmla="*/ 0 w 18002"/>
                  <a:gd name="connsiteY3" fmla="*/ 171355 h 171354"/>
                </a:gdLst>
                <a:ahLst/>
                <a:cxnLst>
                  <a:cxn ang="0">
                    <a:pos x="connsiteX0" y="connsiteY0"/>
                  </a:cxn>
                  <a:cxn ang="0">
                    <a:pos x="connsiteX1" y="connsiteY1"/>
                  </a:cxn>
                  <a:cxn ang="0">
                    <a:pos x="connsiteX2" y="connsiteY2"/>
                  </a:cxn>
                  <a:cxn ang="0">
                    <a:pos x="connsiteX3" y="connsiteY3"/>
                  </a:cxn>
                </a:cxnLst>
                <a:rect l="l" t="t" r="r" b="b"/>
                <a:pathLst>
                  <a:path w="18002" h="171354">
                    <a:moveTo>
                      <a:pt x="0" y="0"/>
                    </a:moveTo>
                    <a:lnTo>
                      <a:pt x="18002" y="0"/>
                    </a:lnTo>
                    <a:lnTo>
                      <a:pt x="18002" y="171355"/>
                    </a:lnTo>
                    <a:lnTo>
                      <a:pt x="0" y="171355"/>
                    </a:lnTo>
                    <a:close/>
                  </a:path>
                </a:pathLst>
              </a:custGeom>
              <a:grpFill/>
              <a:ln w="9525" cap="flat">
                <a:noFill/>
                <a:prstDash val="solid"/>
                <a:miter/>
              </a:ln>
            </p:spPr>
            <p:txBody>
              <a:bodyPr rtlCol="0" anchor="ctr"/>
              <a:lstStyle/>
              <a:p>
                <a:endParaRPr lang="en-US"/>
              </a:p>
            </p:txBody>
          </p:sp>
          <p:sp>
            <p:nvSpPr>
              <p:cNvPr id="9" name="Freihandform: Form 3290">
                <a:extLst>
                  <a:ext uri="{FF2B5EF4-FFF2-40B4-BE49-F238E27FC236}">
                    <a16:creationId xmlns:a16="http://schemas.microsoft.com/office/drawing/2014/main" id="{B2E3B50F-06C6-C75D-37CA-B9BCE38782D6}"/>
                  </a:ext>
                </a:extLst>
              </p:cNvPr>
              <p:cNvSpPr/>
              <p:nvPr/>
            </p:nvSpPr>
            <p:spPr>
              <a:xfrm>
                <a:off x="5732526" y="3363658"/>
                <a:ext cx="92297" cy="171354"/>
              </a:xfrm>
              <a:custGeom>
                <a:avLst/>
                <a:gdLst>
                  <a:gd name="connsiteX0" fmla="*/ 92297 w 92297"/>
                  <a:gd name="connsiteY0" fmla="*/ 155067 h 171354"/>
                  <a:gd name="connsiteX1" fmla="*/ 18002 w 92297"/>
                  <a:gd name="connsiteY1" fmla="*/ 155067 h 171354"/>
                  <a:gd name="connsiteX2" fmla="*/ 18002 w 92297"/>
                  <a:gd name="connsiteY2" fmla="*/ 89821 h 171354"/>
                  <a:gd name="connsiteX3" fmla="*/ 77248 w 92297"/>
                  <a:gd name="connsiteY3" fmla="*/ 89821 h 171354"/>
                  <a:gd name="connsiteX4" fmla="*/ 77248 w 92297"/>
                  <a:gd name="connsiteY4" fmla="*/ 73628 h 171354"/>
                  <a:gd name="connsiteX5" fmla="*/ 18002 w 92297"/>
                  <a:gd name="connsiteY5" fmla="*/ 73628 h 171354"/>
                  <a:gd name="connsiteX6" fmla="*/ 18002 w 92297"/>
                  <a:gd name="connsiteY6" fmla="*/ 16288 h 171354"/>
                  <a:gd name="connsiteX7" fmla="*/ 89821 w 92297"/>
                  <a:gd name="connsiteY7" fmla="*/ 16288 h 171354"/>
                  <a:gd name="connsiteX8" fmla="*/ 89821 w 92297"/>
                  <a:gd name="connsiteY8" fmla="*/ 0 h 171354"/>
                  <a:gd name="connsiteX9" fmla="*/ 0 w 92297"/>
                  <a:gd name="connsiteY9" fmla="*/ 0 h 171354"/>
                  <a:gd name="connsiteX10" fmla="*/ 0 w 92297"/>
                  <a:gd name="connsiteY10" fmla="*/ 171355 h 171354"/>
                  <a:gd name="connsiteX11" fmla="*/ 92297 w 92297"/>
                  <a:gd name="connsiteY11"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97" h="171354">
                    <a:moveTo>
                      <a:pt x="92297" y="155067"/>
                    </a:moveTo>
                    <a:lnTo>
                      <a:pt x="18002" y="155067"/>
                    </a:lnTo>
                    <a:lnTo>
                      <a:pt x="18002" y="89821"/>
                    </a:lnTo>
                    <a:lnTo>
                      <a:pt x="77248" y="89821"/>
                    </a:lnTo>
                    <a:lnTo>
                      <a:pt x="77248" y="73628"/>
                    </a:lnTo>
                    <a:lnTo>
                      <a:pt x="18002" y="73628"/>
                    </a:lnTo>
                    <a:lnTo>
                      <a:pt x="18002" y="16288"/>
                    </a:lnTo>
                    <a:lnTo>
                      <a:pt x="89821" y="16288"/>
                    </a:lnTo>
                    <a:lnTo>
                      <a:pt x="89821" y="0"/>
                    </a:lnTo>
                    <a:lnTo>
                      <a:pt x="0" y="0"/>
                    </a:lnTo>
                    <a:lnTo>
                      <a:pt x="0" y="171355"/>
                    </a:lnTo>
                    <a:lnTo>
                      <a:pt x="92297" y="171355"/>
                    </a:lnTo>
                    <a:close/>
                  </a:path>
                </a:pathLst>
              </a:custGeom>
              <a:grpFill/>
              <a:ln w="9525" cap="flat">
                <a:noFill/>
                <a:prstDash val="solid"/>
                <a:miter/>
              </a:ln>
            </p:spPr>
            <p:txBody>
              <a:bodyPr rtlCol="0" anchor="ctr"/>
              <a:lstStyle/>
              <a:p>
                <a:endParaRPr lang="en-US"/>
              </a:p>
            </p:txBody>
          </p:sp>
          <p:sp>
            <p:nvSpPr>
              <p:cNvPr id="10" name="Freihandform: Form 3291">
                <a:extLst>
                  <a:ext uri="{FF2B5EF4-FFF2-40B4-BE49-F238E27FC236}">
                    <a16:creationId xmlns:a16="http://schemas.microsoft.com/office/drawing/2014/main" id="{88F917DF-5CB5-781C-1C0E-1F54E6FF9062}"/>
                  </a:ext>
                </a:extLst>
              </p:cNvPr>
              <p:cNvSpPr/>
              <p:nvPr/>
            </p:nvSpPr>
            <p:spPr>
              <a:xfrm>
                <a:off x="5856922" y="3363658"/>
                <a:ext cx="129635" cy="171354"/>
              </a:xfrm>
              <a:custGeom>
                <a:avLst/>
                <a:gdLst>
                  <a:gd name="connsiteX0" fmla="*/ 17050 w 129635"/>
                  <a:gd name="connsiteY0" fmla="*/ 28956 h 171354"/>
                  <a:gd name="connsiteX1" fmla="*/ 115729 w 129635"/>
                  <a:gd name="connsiteY1" fmla="*/ 171164 h 171354"/>
                  <a:gd name="connsiteX2" fmla="*/ 115824 w 129635"/>
                  <a:gd name="connsiteY2" fmla="*/ 171355 h 171354"/>
                  <a:gd name="connsiteX3" fmla="*/ 129635 w 129635"/>
                  <a:gd name="connsiteY3" fmla="*/ 171355 h 171354"/>
                  <a:gd name="connsiteX4" fmla="*/ 129635 w 129635"/>
                  <a:gd name="connsiteY4" fmla="*/ 0 h 171354"/>
                  <a:gd name="connsiteX5" fmla="*/ 112681 w 129635"/>
                  <a:gd name="connsiteY5" fmla="*/ 0 h 171354"/>
                  <a:gd name="connsiteX6" fmla="*/ 112681 w 129635"/>
                  <a:gd name="connsiteY6" fmla="*/ 138017 h 171354"/>
                  <a:gd name="connsiteX7" fmla="*/ 16954 w 129635"/>
                  <a:gd name="connsiteY7" fmla="*/ 191 h 171354"/>
                  <a:gd name="connsiteX8" fmla="*/ 16859 w 129635"/>
                  <a:gd name="connsiteY8" fmla="*/ 0 h 171354"/>
                  <a:gd name="connsiteX9" fmla="*/ 0 w 129635"/>
                  <a:gd name="connsiteY9" fmla="*/ 0 h 171354"/>
                  <a:gd name="connsiteX10" fmla="*/ 0 w 129635"/>
                  <a:gd name="connsiteY10" fmla="*/ 171355 h 171354"/>
                  <a:gd name="connsiteX11" fmla="*/ 17050 w 129635"/>
                  <a:gd name="connsiteY11"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635" h="171354">
                    <a:moveTo>
                      <a:pt x="17050" y="28956"/>
                    </a:moveTo>
                    <a:lnTo>
                      <a:pt x="115729" y="171164"/>
                    </a:lnTo>
                    <a:lnTo>
                      <a:pt x="115824" y="171355"/>
                    </a:lnTo>
                    <a:lnTo>
                      <a:pt x="129635" y="171355"/>
                    </a:lnTo>
                    <a:lnTo>
                      <a:pt x="129635" y="0"/>
                    </a:lnTo>
                    <a:lnTo>
                      <a:pt x="112681" y="0"/>
                    </a:lnTo>
                    <a:lnTo>
                      <a:pt x="112681" y="138017"/>
                    </a:lnTo>
                    <a:lnTo>
                      <a:pt x="16954" y="191"/>
                    </a:lnTo>
                    <a:lnTo>
                      <a:pt x="16859" y="0"/>
                    </a:lnTo>
                    <a:lnTo>
                      <a:pt x="0" y="0"/>
                    </a:lnTo>
                    <a:lnTo>
                      <a:pt x="0" y="171355"/>
                    </a:lnTo>
                    <a:lnTo>
                      <a:pt x="17050" y="171355"/>
                    </a:lnTo>
                    <a:close/>
                  </a:path>
                </a:pathLst>
              </a:custGeom>
              <a:grpFill/>
              <a:ln w="9525" cap="flat">
                <a:noFill/>
                <a:prstDash val="solid"/>
                <a:miter/>
              </a:ln>
            </p:spPr>
            <p:txBody>
              <a:bodyPr rtlCol="0" anchor="ctr"/>
              <a:lstStyle/>
              <a:p>
                <a:endParaRPr lang="en-US"/>
              </a:p>
            </p:txBody>
          </p:sp>
          <p:sp>
            <p:nvSpPr>
              <p:cNvPr id="11" name="Freihandform: Form 3292">
                <a:extLst>
                  <a:ext uri="{FF2B5EF4-FFF2-40B4-BE49-F238E27FC236}">
                    <a16:creationId xmlns:a16="http://schemas.microsoft.com/office/drawing/2014/main" id="{6775EF75-8E8F-4FF4-50EF-75EA81BF46AF}"/>
                  </a:ext>
                </a:extLst>
              </p:cNvPr>
              <p:cNvSpPr/>
              <p:nvPr/>
            </p:nvSpPr>
            <p:spPr>
              <a:xfrm>
                <a:off x="6031039" y="3363658"/>
                <a:ext cx="92297" cy="171354"/>
              </a:xfrm>
              <a:custGeom>
                <a:avLst/>
                <a:gdLst>
                  <a:gd name="connsiteX0" fmla="*/ 92297 w 92297"/>
                  <a:gd name="connsiteY0" fmla="*/ 155067 h 171354"/>
                  <a:gd name="connsiteX1" fmla="*/ 18002 w 92297"/>
                  <a:gd name="connsiteY1" fmla="*/ 155067 h 171354"/>
                  <a:gd name="connsiteX2" fmla="*/ 18002 w 92297"/>
                  <a:gd name="connsiteY2" fmla="*/ 89821 h 171354"/>
                  <a:gd name="connsiteX3" fmla="*/ 77248 w 92297"/>
                  <a:gd name="connsiteY3" fmla="*/ 89821 h 171354"/>
                  <a:gd name="connsiteX4" fmla="*/ 77248 w 92297"/>
                  <a:gd name="connsiteY4" fmla="*/ 73628 h 171354"/>
                  <a:gd name="connsiteX5" fmla="*/ 18002 w 92297"/>
                  <a:gd name="connsiteY5" fmla="*/ 73628 h 171354"/>
                  <a:gd name="connsiteX6" fmla="*/ 18002 w 92297"/>
                  <a:gd name="connsiteY6" fmla="*/ 16288 h 171354"/>
                  <a:gd name="connsiteX7" fmla="*/ 89821 w 92297"/>
                  <a:gd name="connsiteY7" fmla="*/ 16288 h 171354"/>
                  <a:gd name="connsiteX8" fmla="*/ 89821 w 92297"/>
                  <a:gd name="connsiteY8" fmla="*/ 0 h 171354"/>
                  <a:gd name="connsiteX9" fmla="*/ 0 w 92297"/>
                  <a:gd name="connsiteY9" fmla="*/ 0 h 171354"/>
                  <a:gd name="connsiteX10" fmla="*/ 0 w 92297"/>
                  <a:gd name="connsiteY10" fmla="*/ 171355 h 171354"/>
                  <a:gd name="connsiteX11" fmla="*/ 92297 w 92297"/>
                  <a:gd name="connsiteY11" fmla="*/ 171355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97" h="171354">
                    <a:moveTo>
                      <a:pt x="92297" y="155067"/>
                    </a:moveTo>
                    <a:lnTo>
                      <a:pt x="18002" y="155067"/>
                    </a:lnTo>
                    <a:lnTo>
                      <a:pt x="18002" y="89821"/>
                    </a:lnTo>
                    <a:lnTo>
                      <a:pt x="77248" y="89821"/>
                    </a:lnTo>
                    <a:lnTo>
                      <a:pt x="77248" y="73628"/>
                    </a:lnTo>
                    <a:lnTo>
                      <a:pt x="18002" y="73628"/>
                    </a:lnTo>
                    <a:lnTo>
                      <a:pt x="18002" y="16288"/>
                    </a:lnTo>
                    <a:lnTo>
                      <a:pt x="89821" y="16288"/>
                    </a:lnTo>
                    <a:lnTo>
                      <a:pt x="89821" y="0"/>
                    </a:lnTo>
                    <a:lnTo>
                      <a:pt x="0" y="0"/>
                    </a:lnTo>
                    <a:lnTo>
                      <a:pt x="0" y="171355"/>
                    </a:lnTo>
                    <a:lnTo>
                      <a:pt x="92297" y="171355"/>
                    </a:lnTo>
                    <a:close/>
                  </a:path>
                </a:pathLst>
              </a:custGeom>
              <a:grpFill/>
              <a:ln w="9525" cap="flat">
                <a:noFill/>
                <a:prstDash val="solid"/>
                <a:miter/>
              </a:ln>
            </p:spPr>
            <p:txBody>
              <a:bodyPr rtlCol="0" anchor="ctr"/>
              <a:lstStyle/>
              <a:p>
                <a:endParaRPr lang="en-US"/>
              </a:p>
            </p:txBody>
          </p:sp>
          <p:sp>
            <p:nvSpPr>
              <p:cNvPr id="12" name="Freihandform: Form 3293">
                <a:extLst>
                  <a:ext uri="{FF2B5EF4-FFF2-40B4-BE49-F238E27FC236}">
                    <a16:creationId xmlns:a16="http://schemas.microsoft.com/office/drawing/2014/main" id="{BDED1567-7E84-8F03-928C-88F158663CBC}"/>
                  </a:ext>
                </a:extLst>
              </p:cNvPr>
              <p:cNvSpPr/>
              <p:nvPr/>
            </p:nvSpPr>
            <p:spPr>
              <a:xfrm>
                <a:off x="6155531" y="3363658"/>
                <a:ext cx="114395" cy="171354"/>
              </a:xfrm>
              <a:custGeom>
                <a:avLst/>
                <a:gdLst>
                  <a:gd name="connsiteX0" fmla="*/ 92869 w 114395"/>
                  <a:gd name="connsiteY0" fmla="*/ 171164 h 171354"/>
                  <a:gd name="connsiteX1" fmla="*/ 92964 w 114395"/>
                  <a:gd name="connsiteY1" fmla="*/ 171355 h 171354"/>
                  <a:gd name="connsiteX2" fmla="*/ 114395 w 114395"/>
                  <a:gd name="connsiteY2" fmla="*/ 171355 h 171354"/>
                  <a:gd name="connsiteX3" fmla="*/ 58579 w 114395"/>
                  <a:gd name="connsiteY3" fmla="*/ 93917 h 171354"/>
                  <a:gd name="connsiteX4" fmla="*/ 98965 w 114395"/>
                  <a:gd name="connsiteY4" fmla="*/ 46958 h 171354"/>
                  <a:gd name="connsiteX5" fmla="*/ 43910 w 114395"/>
                  <a:gd name="connsiteY5" fmla="*/ 0 h 171354"/>
                  <a:gd name="connsiteX6" fmla="*/ 0 w 114395"/>
                  <a:gd name="connsiteY6" fmla="*/ 0 h 171354"/>
                  <a:gd name="connsiteX7" fmla="*/ 0 w 114395"/>
                  <a:gd name="connsiteY7" fmla="*/ 171355 h 171354"/>
                  <a:gd name="connsiteX8" fmla="*/ 18002 w 114395"/>
                  <a:gd name="connsiteY8" fmla="*/ 171355 h 171354"/>
                  <a:gd name="connsiteX9" fmla="*/ 18002 w 114395"/>
                  <a:gd name="connsiteY9" fmla="*/ 96107 h 171354"/>
                  <a:gd name="connsiteX10" fmla="*/ 38957 w 114395"/>
                  <a:gd name="connsiteY10" fmla="*/ 96107 h 171354"/>
                  <a:gd name="connsiteX11" fmla="*/ 92869 w 114395"/>
                  <a:gd name="connsiteY11" fmla="*/ 171164 h 171354"/>
                  <a:gd name="connsiteX12" fmla="*/ 40196 w 114395"/>
                  <a:gd name="connsiteY12" fmla="*/ 80486 h 171354"/>
                  <a:gd name="connsiteX13" fmla="*/ 18002 w 114395"/>
                  <a:gd name="connsiteY13" fmla="*/ 80486 h 171354"/>
                  <a:gd name="connsiteX14" fmla="*/ 18002 w 114395"/>
                  <a:gd name="connsiteY14" fmla="*/ 16002 h 171354"/>
                  <a:gd name="connsiteX15" fmla="*/ 43148 w 114395"/>
                  <a:gd name="connsiteY15" fmla="*/ 16002 h 171354"/>
                  <a:gd name="connsiteX16" fmla="*/ 80677 w 114395"/>
                  <a:gd name="connsiteY16" fmla="*/ 47911 h 171354"/>
                  <a:gd name="connsiteX17" fmla="*/ 40196 w 114395"/>
                  <a:gd name="connsiteY17" fmla="*/ 80486 h 1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95" h="171354">
                    <a:moveTo>
                      <a:pt x="92869" y="171164"/>
                    </a:moveTo>
                    <a:lnTo>
                      <a:pt x="92964" y="171355"/>
                    </a:lnTo>
                    <a:lnTo>
                      <a:pt x="114395" y="171355"/>
                    </a:lnTo>
                    <a:lnTo>
                      <a:pt x="58579" y="93917"/>
                    </a:lnTo>
                    <a:cubicBezTo>
                      <a:pt x="84296" y="88011"/>
                      <a:pt x="98965" y="70866"/>
                      <a:pt x="98965" y="46958"/>
                    </a:cubicBezTo>
                    <a:cubicBezTo>
                      <a:pt x="98965" y="17526"/>
                      <a:pt x="78391" y="0"/>
                      <a:pt x="43910" y="0"/>
                    </a:cubicBezTo>
                    <a:lnTo>
                      <a:pt x="0" y="0"/>
                    </a:lnTo>
                    <a:lnTo>
                      <a:pt x="0" y="171355"/>
                    </a:lnTo>
                    <a:lnTo>
                      <a:pt x="18002" y="171355"/>
                    </a:lnTo>
                    <a:lnTo>
                      <a:pt x="18002" y="96107"/>
                    </a:lnTo>
                    <a:lnTo>
                      <a:pt x="38957" y="96107"/>
                    </a:lnTo>
                    <a:lnTo>
                      <a:pt x="92869" y="171164"/>
                    </a:lnTo>
                    <a:close/>
                    <a:moveTo>
                      <a:pt x="40196" y="80486"/>
                    </a:moveTo>
                    <a:lnTo>
                      <a:pt x="18002" y="80486"/>
                    </a:lnTo>
                    <a:lnTo>
                      <a:pt x="18002" y="16002"/>
                    </a:lnTo>
                    <a:lnTo>
                      <a:pt x="43148" y="16002"/>
                    </a:lnTo>
                    <a:cubicBezTo>
                      <a:pt x="67342" y="16002"/>
                      <a:pt x="80677" y="27337"/>
                      <a:pt x="80677" y="47911"/>
                    </a:cubicBezTo>
                    <a:cubicBezTo>
                      <a:pt x="80772" y="68580"/>
                      <a:pt x="65913" y="80486"/>
                      <a:pt x="40196" y="80486"/>
                    </a:cubicBezTo>
                    <a:close/>
                  </a:path>
                </a:pathLst>
              </a:custGeom>
              <a:grpFill/>
              <a:ln w="9525" cap="flat">
                <a:noFill/>
                <a:prstDash val="solid"/>
                <a:miter/>
              </a:ln>
            </p:spPr>
            <p:txBody>
              <a:bodyPr rtlCol="0" anchor="ctr"/>
              <a:lstStyle/>
              <a:p>
                <a:endParaRPr lang="en-US"/>
              </a:p>
            </p:txBody>
          </p:sp>
        </p:grpSp>
      </p:grpSp>
      <p:pic>
        <p:nvPicPr>
          <p:cNvPr id="26" name="Grafik 25">
            <a:hlinkClick r:id="rId5"/>
            <a:extLst>
              <a:ext uri="{FF2B5EF4-FFF2-40B4-BE49-F238E27FC236}">
                <a16:creationId xmlns:a16="http://schemas.microsoft.com/office/drawing/2014/main" id="{2C45A013-275D-15CF-7C5B-F646E8BDB84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379590" y="5695723"/>
            <a:ext cx="288000" cy="288000"/>
          </a:xfrm>
          <a:prstGeom prst="rect">
            <a:avLst/>
          </a:prstGeom>
        </p:spPr>
      </p:pic>
      <p:pic>
        <p:nvPicPr>
          <p:cNvPr id="28" name="Grafik 27">
            <a:hlinkClick r:id="rId7"/>
            <a:extLst>
              <a:ext uri="{FF2B5EF4-FFF2-40B4-BE49-F238E27FC236}">
                <a16:creationId xmlns:a16="http://schemas.microsoft.com/office/drawing/2014/main" id="{77874EF4-F0DB-603F-4AB7-9BFE6730283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829668" y="5695723"/>
            <a:ext cx="288000" cy="288000"/>
          </a:xfrm>
          <a:prstGeom prst="rect">
            <a:avLst/>
          </a:prstGeom>
        </p:spPr>
      </p:pic>
    </p:spTree>
    <p:extLst>
      <p:ext uri="{BB962C8B-B14F-4D97-AF65-F5344CB8AC3E}">
        <p14:creationId xmlns:p14="http://schemas.microsoft.com/office/powerpoint/2010/main" val="206700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0F13BE8-6E49-3DA4-577A-AD2F2A308402}"/>
              </a:ext>
            </a:extLst>
          </p:cNvPr>
          <p:cNvSpPr/>
          <p:nvPr/>
        </p:nvSpPr>
        <p:spPr>
          <a:xfrm>
            <a:off x="6311901" y="1965095"/>
            <a:ext cx="2927809" cy="2927809"/>
          </a:xfrm>
          <a:prstGeom prst="ellipse">
            <a:avLst/>
          </a:prstGeom>
          <a:solidFill>
            <a:srgbClr val="CAEAF3">
              <a:alpha val="12000"/>
            </a:srgbClr>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bg2"/>
              </a:solidFill>
            </a:endParaRPr>
          </a:p>
        </p:txBody>
      </p:sp>
      <p:sp>
        <p:nvSpPr>
          <p:cNvPr id="10" name="Oval 9">
            <a:extLst>
              <a:ext uri="{FF2B5EF4-FFF2-40B4-BE49-F238E27FC236}">
                <a16:creationId xmlns:a16="http://schemas.microsoft.com/office/drawing/2014/main" id="{89902522-DE81-84A6-BD02-A296302EC51F}"/>
              </a:ext>
            </a:extLst>
          </p:cNvPr>
          <p:cNvSpPr/>
          <p:nvPr/>
        </p:nvSpPr>
        <p:spPr>
          <a:xfrm>
            <a:off x="8599712" y="1965095"/>
            <a:ext cx="2927809" cy="2927809"/>
          </a:xfrm>
          <a:prstGeom prst="ellipse">
            <a:avLst/>
          </a:prstGeom>
          <a:solidFill>
            <a:srgbClr val="CAEAF3">
              <a:alpha val="12000"/>
            </a:srgbClr>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2" name="Titel 1">
            <a:extLst>
              <a:ext uri="{FF2B5EF4-FFF2-40B4-BE49-F238E27FC236}">
                <a16:creationId xmlns:a16="http://schemas.microsoft.com/office/drawing/2014/main" id="{C12F94A0-E012-ADE6-D757-E3221B9C0487}"/>
              </a:ext>
            </a:extLst>
          </p:cNvPr>
          <p:cNvSpPr>
            <a:spLocks noGrp="1"/>
          </p:cNvSpPr>
          <p:nvPr>
            <p:ph type="title"/>
          </p:nvPr>
        </p:nvSpPr>
        <p:spPr>
          <a:xfrm>
            <a:off x="707511" y="868560"/>
            <a:ext cx="5388489" cy="1303139"/>
          </a:xfrm>
        </p:spPr>
        <p:txBody>
          <a:bodyPr/>
          <a:lstStyle/>
          <a:p>
            <a:r>
              <a:rPr lang="de-DE" sz="3200" dirty="0">
                <a:latin typeface="+mj-lt"/>
              </a:rPr>
              <a:t>A </a:t>
            </a:r>
            <a:r>
              <a:rPr lang="de-DE" sz="3200" dirty="0" err="1">
                <a:latin typeface="+mj-lt"/>
              </a:rPr>
              <a:t>bank</a:t>
            </a:r>
            <a:r>
              <a:rPr lang="de-DE" sz="3200" dirty="0">
                <a:latin typeface="+mj-lt"/>
              </a:rPr>
              <a:t> </a:t>
            </a:r>
            <a:r>
              <a:rPr lang="de-DE" sz="3200" dirty="0" err="1">
                <a:latin typeface="+mj-lt"/>
              </a:rPr>
              <a:t>with</a:t>
            </a:r>
            <a:r>
              <a:rPr lang="de-DE" sz="3200" dirty="0">
                <a:latin typeface="+mj-lt"/>
              </a:rPr>
              <a:t> </a:t>
            </a:r>
            <a:r>
              <a:rPr lang="de-DE" sz="3200" dirty="0" err="1">
                <a:latin typeface="+mj-lt"/>
              </a:rPr>
              <a:t>focus</a:t>
            </a:r>
            <a:r>
              <a:rPr lang="de-DE" sz="3200" dirty="0">
                <a:latin typeface="+mj-lt"/>
              </a:rPr>
              <a:t> </a:t>
            </a:r>
          </a:p>
        </p:txBody>
      </p:sp>
      <p:sp>
        <p:nvSpPr>
          <p:cNvPr id="3" name="Foliennummernplatzhalter 2">
            <a:extLst>
              <a:ext uri="{FF2B5EF4-FFF2-40B4-BE49-F238E27FC236}">
                <a16:creationId xmlns:a16="http://schemas.microsoft.com/office/drawing/2014/main" id="{540DAF2D-A9AE-EFB1-C36F-94EC4003BC81}"/>
              </a:ext>
            </a:extLst>
          </p:cNvPr>
          <p:cNvSpPr>
            <a:spLocks noGrp="1"/>
          </p:cNvSpPr>
          <p:nvPr>
            <p:ph type="sldNum" sz="quarter" idx="4"/>
          </p:nvPr>
        </p:nvSpPr>
        <p:spPr/>
        <p:txBody>
          <a:bodyPr/>
          <a:lstStyle/>
          <a:p>
            <a:fld id="{867F421F-A6CC-D64B-BF47-AD6360142D44}" type="slidenum">
              <a:rPr lang="de-DE" smtClean="0"/>
              <a:pPr/>
              <a:t>2</a:t>
            </a:fld>
            <a:endParaRPr lang="de-DE" dirty="0"/>
          </a:p>
        </p:txBody>
      </p:sp>
      <p:sp>
        <p:nvSpPr>
          <p:cNvPr id="4" name="Textplatzhalter 3">
            <a:extLst>
              <a:ext uri="{FF2B5EF4-FFF2-40B4-BE49-F238E27FC236}">
                <a16:creationId xmlns:a16="http://schemas.microsoft.com/office/drawing/2014/main" id="{F4CAE351-D3AD-3139-8B1A-D62F824A74CD}"/>
              </a:ext>
            </a:extLst>
          </p:cNvPr>
          <p:cNvSpPr>
            <a:spLocks noGrp="1"/>
          </p:cNvSpPr>
          <p:nvPr>
            <p:ph type="body" sz="quarter" idx="10"/>
          </p:nvPr>
        </p:nvSpPr>
        <p:spPr>
          <a:xfrm>
            <a:off x="707511" y="1919878"/>
            <a:ext cx="5040000" cy="3817741"/>
          </a:xfrm>
        </p:spPr>
        <p:txBody>
          <a:bodyPr>
            <a:normAutofit/>
          </a:bodyPr>
          <a:lstStyle/>
          <a:p>
            <a:r>
              <a:rPr lang="en-US" sz="1200" dirty="0"/>
              <a:t>Wiener Privatbank is a Vienna-based private bank specializing in tangible asset investments. </a:t>
            </a:r>
            <a:r>
              <a:rPr lang="en-GB" sz="1200" dirty="0"/>
              <a:t>The company offers both private and institutional clients expertise in capital markets and real estate under one roof.</a:t>
            </a:r>
            <a:br>
              <a:rPr lang="en-GB" sz="1200" dirty="0"/>
            </a:br>
            <a:br>
              <a:rPr lang="en-GB" sz="1200" dirty="0"/>
            </a:br>
            <a:r>
              <a:rPr lang="en-US" sz="1200" dirty="0"/>
              <a:t>Its product and service offering includes the following core business areas:</a:t>
            </a:r>
            <a:endParaRPr lang="de-AT" sz="1200" dirty="0"/>
          </a:p>
          <a:p>
            <a:r>
              <a:rPr lang="en-GB" sz="1200" b="1" dirty="0">
                <a:latin typeface="Whitney Bold" pitchFamily="2" charset="0"/>
              </a:rPr>
              <a:t>private banking,</a:t>
            </a:r>
            <a:r>
              <a:rPr lang="en-GB" sz="1200" dirty="0"/>
              <a:t> </a:t>
            </a:r>
            <a:r>
              <a:rPr lang="en-GB" sz="1200" b="1" dirty="0">
                <a:latin typeface="Whitney Bold" pitchFamily="2" charset="0"/>
              </a:rPr>
              <a:t>asset management </a:t>
            </a:r>
            <a:r>
              <a:rPr lang="en-GB" sz="1200" dirty="0"/>
              <a:t>(Matejka &amp; Partner Asset Management), </a:t>
            </a:r>
            <a:r>
              <a:rPr lang="en-GB" sz="1200" b="1" dirty="0">
                <a:latin typeface="Whitney Bold" pitchFamily="2" charset="0"/>
              </a:rPr>
              <a:t>capital markets</a:t>
            </a:r>
            <a:r>
              <a:rPr lang="en-GB" sz="1200" dirty="0"/>
              <a:t>, </a:t>
            </a:r>
            <a:r>
              <a:rPr lang="en-GB" sz="1200" b="1" dirty="0">
                <a:latin typeface="Whitney Bold" pitchFamily="2" charset="0"/>
              </a:rPr>
              <a:t>brokerage</a:t>
            </a:r>
            <a:r>
              <a:rPr lang="en-GB" sz="1200" b="1" dirty="0"/>
              <a:t>,</a:t>
            </a:r>
            <a:r>
              <a:rPr lang="en-GB" sz="1200" b="1" dirty="0">
                <a:latin typeface="Whitney Bold" pitchFamily="2" charset="0"/>
              </a:rPr>
              <a:t> research</a:t>
            </a:r>
            <a:r>
              <a:rPr lang="en-GB" sz="1200" dirty="0"/>
              <a:t>, </a:t>
            </a:r>
            <a:r>
              <a:rPr lang="en-GB" sz="1200" b="1" dirty="0">
                <a:latin typeface="Whitney Bold" pitchFamily="2" charset="0"/>
              </a:rPr>
              <a:t>financing</a:t>
            </a:r>
            <a:r>
              <a:rPr lang="en-GB" sz="1200" dirty="0"/>
              <a:t>, </a:t>
            </a:r>
            <a:r>
              <a:rPr lang="en-GB" sz="1200" b="1" dirty="0">
                <a:latin typeface="Whitney Bold" pitchFamily="2" charset="0"/>
              </a:rPr>
              <a:t>real estate products</a:t>
            </a:r>
            <a:r>
              <a:rPr lang="en-GB" sz="1200" dirty="0"/>
              <a:t>, as well as </a:t>
            </a:r>
            <a:r>
              <a:rPr lang="en-GB" sz="1200" b="1" dirty="0">
                <a:latin typeface="Whitney Bold" pitchFamily="2" charset="0"/>
              </a:rPr>
              <a:t>real estate services </a:t>
            </a:r>
            <a:r>
              <a:rPr lang="en-GB" sz="1200" dirty="0"/>
              <a:t>and </a:t>
            </a:r>
            <a:r>
              <a:rPr lang="en-GB" sz="1200" b="1" dirty="0">
                <a:latin typeface="Whitney Bold" pitchFamily="2" charset="0"/>
              </a:rPr>
              <a:t>projects</a:t>
            </a:r>
            <a:r>
              <a:rPr lang="en-GB" sz="1200" dirty="0"/>
              <a:t>.</a:t>
            </a:r>
            <a:br>
              <a:rPr lang="en-GB" sz="1200" dirty="0"/>
            </a:br>
            <a:r>
              <a:rPr lang="en-GB" sz="1200" dirty="0"/>
              <a:t>In these business areas, Wiener Privatbank offers its clients individual advice and tailor-made solutions.</a:t>
            </a:r>
          </a:p>
          <a:p>
            <a:endParaRPr lang="de-DE" sz="1200" dirty="0"/>
          </a:p>
        </p:txBody>
      </p:sp>
      <p:sp>
        <p:nvSpPr>
          <p:cNvPr id="5" name="Textplatzhalter 4">
            <a:extLst>
              <a:ext uri="{FF2B5EF4-FFF2-40B4-BE49-F238E27FC236}">
                <a16:creationId xmlns:a16="http://schemas.microsoft.com/office/drawing/2014/main" id="{191979B4-FA56-16D6-083B-350882790938}"/>
              </a:ext>
            </a:extLst>
          </p:cNvPr>
          <p:cNvSpPr>
            <a:spLocks noGrp="1"/>
          </p:cNvSpPr>
          <p:nvPr>
            <p:ph type="body" sz="quarter" idx="12"/>
          </p:nvPr>
        </p:nvSpPr>
        <p:spPr/>
        <p:txBody>
          <a:bodyPr>
            <a:normAutofit/>
          </a:bodyPr>
          <a:lstStyle/>
          <a:p>
            <a:r>
              <a:rPr lang="de-DE" sz="1000" dirty="0"/>
              <a:t>WIENER PRIVATBANK</a:t>
            </a:r>
          </a:p>
        </p:txBody>
      </p:sp>
      <p:sp>
        <p:nvSpPr>
          <p:cNvPr id="8" name="Inhaltsplatzhalter 2">
            <a:extLst>
              <a:ext uri="{FF2B5EF4-FFF2-40B4-BE49-F238E27FC236}">
                <a16:creationId xmlns:a16="http://schemas.microsoft.com/office/drawing/2014/main" id="{3AF6E0AB-ADC9-9862-11E2-1043102E0B6E}"/>
              </a:ext>
            </a:extLst>
          </p:cNvPr>
          <p:cNvSpPr txBox="1">
            <a:spLocks/>
          </p:cNvSpPr>
          <p:nvPr/>
        </p:nvSpPr>
        <p:spPr>
          <a:xfrm>
            <a:off x="6904374" y="3159882"/>
            <a:ext cx="1741916" cy="66886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lnSpc>
                <a:spcPct val="90000"/>
              </a:lnSpc>
              <a:spcBef>
                <a:spcPts val="500"/>
              </a:spcBef>
              <a:buClr>
                <a:schemeClr val="bg1"/>
              </a:buClr>
            </a:pPr>
            <a:r>
              <a:rPr lang="de-DE" sz="1600" b="1" dirty="0">
                <a:solidFill>
                  <a:schemeClr val="tx1"/>
                </a:solidFill>
                <a:latin typeface="Whitney Bold" pitchFamily="2" charset="0"/>
              </a:rPr>
              <a:t>Capital </a:t>
            </a:r>
            <a:r>
              <a:rPr lang="de-DE" sz="1600" b="1" dirty="0" err="1">
                <a:solidFill>
                  <a:schemeClr val="tx1"/>
                </a:solidFill>
                <a:latin typeface="Whitney Bold" pitchFamily="2" charset="0"/>
              </a:rPr>
              <a:t>market</a:t>
            </a:r>
            <a:br>
              <a:rPr lang="de-DE" sz="1600" b="1" dirty="0">
                <a:solidFill>
                  <a:schemeClr val="tx1"/>
                </a:solidFill>
                <a:latin typeface="Whitney Bold" pitchFamily="2" charset="0"/>
              </a:rPr>
            </a:br>
            <a:r>
              <a:rPr lang="de-DE" sz="1600" b="1" dirty="0" err="1">
                <a:solidFill>
                  <a:schemeClr val="tx1"/>
                </a:solidFill>
                <a:latin typeface="Whitney Bold" pitchFamily="2" charset="0"/>
              </a:rPr>
              <a:t>specialist</a:t>
            </a:r>
            <a:endParaRPr lang="de-DE" sz="1600" b="1" dirty="0">
              <a:solidFill>
                <a:schemeClr val="tx1"/>
              </a:solidFill>
              <a:latin typeface="Whitney Bold" pitchFamily="2" charset="0"/>
            </a:endParaRPr>
          </a:p>
        </p:txBody>
      </p:sp>
      <p:sp>
        <p:nvSpPr>
          <p:cNvPr id="9" name="Inhaltsplatzhalter 2">
            <a:extLst>
              <a:ext uri="{FF2B5EF4-FFF2-40B4-BE49-F238E27FC236}">
                <a16:creationId xmlns:a16="http://schemas.microsoft.com/office/drawing/2014/main" id="{F008D491-5E7B-A1DF-F3AD-935F6F4C6A51}"/>
              </a:ext>
            </a:extLst>
          </p:cNvPr>
          <p:cNvSpPr txBox="1">
            <a:spLocks/>
          </p:cNvSpPr>
          <p:nvPr/>
        </p:nvSpPr>
        <p:spPr>
          <a:xfrm>
            <a:off x="9552315" y="3148996"/>
            <a:ext cx="1464552" cy="66886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lnSpc>
                <a:spcPct val="90000"/>
              </a:lnSpc>
              <a:spcBef>
                <a:spcPts val="500"/>
              </a:spcBef>
              <a:buClr>
                <a:schemeClr val="bg1"/>
              </a:buClr>
            </a:pPr>
            <a:r>
              <a:rPr lang="de-AT" sz="1600" b="1" dirty="0">
                <a:solidFill>
                  <a:schemeClr val="tx1"/>
                </a:solidFill>
                <a:latin typeface="Whitney Bold" pitchFamily="2" charset="0"/>
              </a:rPr>
              <a:t>Real </a:t>
            </a:r>
            <a:r>
              <a:rPr lang="de-AT" sz="1600" b="1" dirty="0" err="1">
                <a:solidFill>
                  <a:schemeClr val="tx1"/>
                </a:solidFill>
                <a:latin typeface="Whitney Bold" pitchFamily="2" charset="0"/>
              </a:rPr>
              <a:t>estate</a:t>
            </a:r>
            <a:r>
              <a:rPr lang="de-AT" sz="1600" b="1" dirty="0">
                <a:solidFill>
                  <a:schemeClr val="tx1"/>
                </a:solidFill>
                <a:latin typeface="Whitney Bold" pitchFamily="2" charset="0"/>
              </a:rPr>
              <a:t> </a:t>
            </a:r>
            <a:r>
              <a:rPr lang="de-AT" sz="1600" b="1" dirty="0" err="1">
                <a:solidFill>
                  <a:schemeClr val="tx1"/>
                </a:solidFill>
                <a:latin typeface="Whitney Bold" pitchFamily="2" charset="0"/>
              </a:rPr>
              <a:t>specialist</a:t>
            </a:r>
            <a:endParaRPr lang="de-AT" sz="1600" b="1" dirty="0">
              <a:solidFill>
                <a:schemeClr val="tx1"/>
              </a:solidFill>
              <a:latin typeface="Whitney Bold" pitchFamily="2" charset="0"/>
            </a:endParaRPr>
          </a:p>
        </p:txBody>
      </p:sp>
      <p:pic>
        <p:nvPicPr>
          <p:cNvPr id="11" name="Grafik 10" descr="Ein Bild, das Screenshot, Rechteck, Grafiken, Design enthält.&#10;&#10;KI-generierte Inhalte können fehlerhaft sein.">
            <a:extLst>
              <a:ext uri="{FF2B5EF4-FFF2-40B4-BE49-F238E27FC236}">
                <a16:creationId xmlns:a16="http://schemas.microsoft.com/office/drawing/2014/main" id="{9B6D245D-253E-2527-BBA1-6D3A3961CA3F}"/>
              </a:ext>
            </a:extLst>
          </p:cNvPr>
          <p:cNvPicPr>
            <a:picLocks noChangeAspect="1"/>
          </p:cNvPicPr>
          <p:nvPr/>
        </p:nvPicPr>
        <p:blipFill>
          <a:blip r:embed="rId4"/>
          <a:stretch>
            <a:fillRect/>
          </a:stretch>
        </p:blipFill>
        <p:spPr>
          <a:xfrm>
            <a:off x="8668062" y="3174912"/>
            <a:ext cx="508174" cy="508174"/>
          </a:xfrm>
          <a:prstGeom prst="rect">
            <a:avLst/>
          </a:prstGeom>
        </p:spPr>
      </p:pic>
    </p:spTree>
    <p:extLst>
      <p:ext uri="{BB962C8B-B14F-4D97-AF65-F5344CB8AC3E}">
        <p14:creationId xmlns:p14="http://schemas.microsoft.com/office/powerpoint/2010/main" val="211318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17E41F4D-6B78-E785-3C6F-B246E68B851E}"/>
              </a:ext>
            </a:extLst>
          </p:cNvPr>
          <p:cNvSpPr/>
          <p:nvPr/>
        </p:nvSpPr>
        <p:spPr>
          <a:xfrm>
            <a:off x="-274345" y="228732"/>
            <a:ext cx="7124114" cy="7124114"/>
          </a:xfrm>
          <a:prstGeom prst="ellipse">
            <a:avLst/>
          </a:prstGeom>
          <a:solidFill>
            <a:srgbClr val="CAEAF3">
              <a:alpha val="7000"/>
            </a:srgbClr>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14" name="Oval 13">
            <a:extLst>
              <a:ext uri="{FF2B5EF4-FFF2-40B4-BE49-F238E27FC236}">
                <a16:creationId xmlns:a16="http://schemas.microsoft.com/office/drawing/2014/main" id="{D2EDDAA8-C21B-E470-556B-BF841DF7A84C}"/>
              </a:ext>
            </a:extLst>
          </p:cNvPr>
          <p:cNvSpPr/>
          <p:nvPr/>
        </p:nvSpPr>
        <p:spPr>
          <a:xfrm>
            <a:off x="5613388" y="228732"/>
            <a:ext cx="7124114" cy="7124114"/>
          </a:xfrm>
          <a:prstGeom prst="ellipse">
            <a:avLst/>
          </a:prstGeom>
          <a:solidFill>
            <a:srgbClr val="CAEAF3">
              <a:alpha val="7000"/>
            </a:srgbClr>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2" name="Titel 1">
            <a:extLst>
              <a:ext uri="{FF2B5EF4-FFF2-40B4-BE49-F238E27FC236}">
                <a16:creationId xmlns:a16="http://schemas.microsoft.com/office/drawing/2014/main" id="{CDCAB22A-7540-B016-9DFC-96BEAC8E040F}"/>
              </a:ext>
            </a:extLst>
          </p:cNvPr>
          <p:cNvSpPr>
            <a:spLocks noGrp="1"/>
          </p:cNvSpPr>
          <p:nvPr>
            <p:ph type="title"/>
          </p:nvPr>
        </p:nvSpPr>
        <p:spPr>
          <a:xfrm>
            <a:off x="707511" y="868560"/>
            <a:ext cx="7204589" cy="1138039"/>
          </a:xfrm>
        </p:spPr>
        <p:txBody>
          <a:bodyPr/>
          <a:lstStyle/>
          <a:p>
            <a:r>
              <a:rPr lang="de-DE" dirty="0">
                <a:latin typeface="+mj-lt"/>
              </a:rPr>
              <a:t>A </a:t>
            </a:r>
            <a:r>
              <a:rPr lang="de-DE" dirty="0" err="1">
                <a:latin typeface="+mj-lt"/>
              </a:rPr>
              <a:t>bank</a:t>
            </a:r>
            <a:r>
              <a:rPr lang="de-DE" dirty="0">
                <a:latin typeface="+mj-lt"/>
              </a:rPr>
              <a:t> </a:t>
            </a:r>
            <a:r>
              <a:rPr lang="de-DE" dirty="0" err="1">
                <a:latin typeface="+mj-lt"/>
              </a:rPr>
              <a:t>with</a:t>
            </a:r>
            <a:r>
              <a:rPr lang="de-DE" dirty="0">
                <a:latin typeface="+mj-lt"/>
              </a:rPr>
              <a:t> </a:t>
            </a:r>
            <a:r>
              <a:rPr lang="de-DE" dirty="0" err="1">
                <a:latin typeface="+mj-lt"/>
              </a:rPr>
              <a:t>focus</a:t>
            </a:r>
            <a:r>
              <a:rPr lang="de-DE" dirty="0">
                <a:latin typeface="+mj-lt"/>
              </a:rPr>
              <a:t> </a:t>
            </a:r>
          </a:p>
        </p:txBody>
      </p:sp>
      <p:sp>
        <p:nvSpPr>
          <p:cNvPr id="3" name="Foliennummernplatzhalter 2">
            <a:extLst>
              <a:ext uri="{FF2B5EF4-FFF2-40B4-BE49-F238E27FC236}">
                <a16:creationId xmlns:a16="http://schemas.microsoft.com/office/drawing/2014/main" id="{D7D918DC-7170-3A30-ED58-E21F276D25A3}"/>
              </a:ext>
            </a:extLst>
          </p:cNvPr>
          <p:cNvSpPr>
            <a:spLocks noGrp="1"/>
          </p:cNvSpPr>
          <p:nvPr>
            <p:ph type="sldNum" sz="quarter" idx="4"/>
          </p:nvPr>
        </p:nvSpPr>
        <p:spPr>
          <a:xfrm>
            <a:off x="8747049" y="6078324"/>
            <a:ext cx="2743200" cy="234455"/>
          </a:xfrm>
        </p:spPr>
        <p:txBody>
          <a:bodyPr/>
          <a:lstStyle/>
          <a:p>
            <a:fld id="{867F421F-A6CC-D64B-BF47-AD6360142D44}" type="slidenum">
              <a:rPr lang="de-DE" smtClean="0"/>
              <a:pPr/>
              <a:t>3</a:t>
            </a:fld>
            <a:endParaRPr lang="de-DE" dirty="0"/>
          </a:p>
        </p:txBody>
      </p:sp>
      <p:sp>
        <p:nvSpPr>
          <p:cNvPr id="5" name="Textplatzhalter 4">
            <a:extLst>
              <a:ext uri="{FF2B5EF4-FFF2-40B4-BE49-F238E27FC236}">
                <a16:creationId xmlns:a16="http://schemas.microsoft.com/office/drawing/2014/main" id="{4D6E018B-944A-1273-9AE3-DD5D3EE68472}"/>
              </a:ext>
            </a:extLst>
          </p:cNvPr>
          <p:cNvSpPr>
            <a:spLocks noGrp="1"/>
          </p:cNvSpPr>
          <p:nvPr>
            <p:ph type="body" sz="quarter" idx="12"/>
          </p:nvPr>
        </p:nvSpPr>
        <p:spPr/>
        <p:txBody>
          <a:bodyPr/>
          <a:lstStyle/>
          <a:p>
            <a:r>
              <a:rPr lang="de-DE" dirty="0"/>
              <a:t>WIENER PRIVATBANK</a:t>
            </a:r>
          </a:p>
        </p:txBody>
      </p:sp>
      <p:sp>
        <p:nvSpPr>
          <p:cNvPr id="8" name="Inhaltsplatzhalter 2">
            <a:extLst>
              <a:ext uri="{FF2B5EF4-FFF2-40B4-BE49-F238E27FC236}">
                <a16:creationId xmlns:a16="http://schemas.microsoft.com/office/drawing/2014/main" id="{78E77A99-7C25-B67D-1619-9B307C85F5C4}"/>
              </a:ext>
            </a:extLst>
          </p:cNvPr>
          <p:cNvSpPr txBox="1">
            <a:spLocks/>
          </p:cNvSpPr>
          <p:nvPr/>
        </p:nvSpPr>
        <p:spPr>
          <a:xfrm>
            <a:off x="7152040" y="2497407"/>
            <a:ext cx="4695805" cy="349203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lvl="0" indent="-180000">
              <a:spcBef>
                <a:spcPts val="500"/>
              </a:spcBef>
              <a:buClr>
                <a:schemeClr val="tx1"/>
              </a:buClr>
              <a:buFont typeface="Arial" panose="020B0604020202020204" pitchFamily="34" charset="0"/>
              <a:buChar char="•"/>
              <a:tabLst>
                <a:tab pos="457200" algn="l"/>
              </a:tabLst>
            </a:pPr>
            <a:r>
              <a:rPr lang="en-GB" sz="1200" dirty="0">
                <a:solidFill>
                  <a:schemeClr val="tx1"/>
                </a:solidFill>
              </a:rPr>
              <a:t>Leader in innovative real estate products</a:t>
            </a:r>
          </a:p>
          <a:p>
            <a:pPr marL="180000" lvl="0" indent="-180000">
              <a:spcBef>
                <a:spcPts val="500"/>
              </a:spcBef>
              <a:buClr>
                <a:schemeClr val="tx1"/>
              </a:buClr>
              <a:buFont typeface="Arial" panose="020B0604020202020204" pitchFamily="34" charset="0"/>
              <a:buChar char="•"/>
              <a:tabLst>
                <a:tab pos="457200" algn="l"/>
              </a:tabLst>
            </a:pPr>
            <a:r>
              <a:rPr lang="en-GB" sz="1200" dirty="0">
                <a:solidFill>
                  <a:schemeClr val="tx1"/>
                </a:solidFill>
              </a:rPr>
              <a:t>Wide range of buy-to-let and commonhold apartments</a:t>
            </a:r>
          </a:p>
          <a:p>
            <a:pPr marL="180000" lvl="0" indent="-180000">
              <a:spcBef>
                <a:spcPts val="500"/>
              </a:spcBef>
              <a:buClr>
                <a:schemeClr val="tx1"/>
              </a:buClr>
              <a:buFont typeface="Arial" panose="020B0604020202020204" pitchFamily="34" charset="0"/>
              <a:buChar char="•"/>
              <a:tabLst>
                <a:tab pos="457200" algn="l"/>
              </a:tabLst>
            </a:pPr>
            <a:r>
              <a:rPr lang="en-GB" sz="1200" dirty="0">
                <a:solidFill>
                  <a:schemeClr val="tx1"/>
                </a:solidFill>
              </a:rPr>
              <a:t>A broad range of investment options in bonds and funds</a:t>
            </a:r>
          </a:p>
          <a:p>
            <a:pPr marL="180000" indent="-180000">
              <a:spcBef>
                <a:spcPts val="500"/>
              </a:spcBef>
              <a:buClr>
                <a:schemeClr val="tx1"/>
              </a:buClr>
              <a:buFont typeface="Arial" panose="020B0604020202020204" pitchFamily="34" charset="0"/>
              <a:buChar char="•"/>
              <a:tabLst>
                <a:tab pos="457200" algn="l"/>
              </a:tabLst>
            </a:pPr>
            <a:r>
              <a:rPr lang="en-US" sz="1200" dirty="0">
                <a:solidFill>
                  <a:schemeClr val="tx1"/>
                </a:solidFill>
              </a:rPr>
              <a:t>High level of expertise in Vienna’s residential real estate market</a:t>
            </a:r>
            <a:r>
              <a:rPr lang="de-AT" sz="1200" dirty="0">
                <a:solidFill>
                  <a:schemeClr val="tx1"/>
                </a:solidFill>
              </a:rPr>
              <a:t> </a:t>
            </a:r>
            <a:r>
              <a:rPr lang="en-GB" sz="1200" dirty="0">
                <a:solidFill>
                  <a:schemeClr val="tx1"/>
                </a:solidFill>
              </a:rPr>
              <a:t>with a focus on “Wiener </a:t>
            </a:r>
            <a:r>
              <a:rPr lang="en-GB" sz="1200" dirty="0" err="1">
                <a:solidFill>
                  <a:schemeClr val="tx1"/>
                </a:solidFill>
              </a:rPr>
              <a:t>Zinshaus</a:t>
            </a:r>
            <a:r>
              <a:rPr lang="en-GB" sz="1200" dirty="0">
                <a:solidFill>
                  <a:schemeClr val="tx1"/>
                </a:solidFill>
              </a:rPr>
              <a:t>” period apartment buildings</a:t>
            </a:r>
          </a:p>
          <a:p>
            <a:pPr marL="180000" lvl="0" indent="-180000">
              <a:spcBef>
                <a:spcPts val="500"/>
              </a:spcBef>
              <a:buClr>
                <a:schemeClr val="tx1"/>
              </a:buClr>
              <a:buFont typeface="Arial" panose="020B0604020202020204" pitchFamily="34" charset="0"/>
              <a:buChar char="•"/>
              <a:tabLst>
                <a:tab pos="457200" algn="l"/>
              </a:tabLst>
            </a:pPr>
            <a:r>
              <a:rPr lang="en-GB" sz="1200" dirty="0">
                <a:solidFill>
                  <a:schemeClr val="tx1"/>
                </a:solidFill>
              </a:rPr>
              <a:t>Real estate project financing </a:t>
            </a:r>
          </a:p>
          <a:p>
            <a:pPr marL="180000" indent="-180000">
              <a:spcBef>
                <a:spcPts val="500"/>
              </a:spcBef>
              <a:buClr>
                <a:schemeClr val="tx1"/>
              </a:buClr>
              <a:buFont typeface="Arial" panose="020B0604020202020204" pitchFamily="34" charset="0"/>
              <a:buChar char="•"/>
            </a:pPr>
            <a:endParaRPr lang="de-DE" sz="900" dirty="0">
              <a:solidFill>
                <a:schemeClr val="tx1"/>
              </a:solidFill>
            </a:endParaRPr>
          </a:p>
        </p:txBody>
      </p:sp>
      <p:sp>
        <p:nvSpPr>
          <p:cNvPr id="9" name="Inhaltsplatzhalter 2">
            <a:extLst>
              <a:ext uri="{FF2B5EF4-FFF2-40B4-BE49-F238E27FC236}">
                <a16:creationId xmlns:a16="http://schemas.microsoft.com/office/drawing/2014/main" id="{3771B8F2-A2B0-C730-B295-E4AFF21DCC5F}"/>
              </a:ext>
            </a:extLst>
          </p:cNvPr>
          <p:cNvSpPr txBox="1">
            <a:spLocks/>
          </p:cNvSpPr>
          <p:nvPr/>
        </p:nvSpPr>
        <p:spPr>
          <a:xfrm>
            <a:off x="695325" y="1755237"/>
            <a:ext cx="2137594" cy="66886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lnSpc>
                <a:spcPct val="90000"/>
              </a:lnSpc>
              <a:spcBef>
                <a:spcPts val="500"/>
              </a:spcBef>
              <a:buClr>
                <a:schemeClr val="bg1"/>
              </a:buClr>
            </a:pPr>
            <a:r>
              <a:rPr lang="de-DE" sz="1600" b="1" dirty="0">
                <a:solidFill>
                  <a:schemeClr val="tx1"/>
                </a:solidFill>
                <a:latin typeface="Whitney Bold" pitchFamily="2" charset="0"/>
              </a:rPr>
              <a:t>Captial </a:t>
            </a:r>
            <a:r>
              <a:rPr lang="de-DE" sz="1600" b="1" dirty="0" err="1">
                <a:solidFill>
                  <a:schemeClr val="tx1"/>
                </a:solidFill>
                <a:latin typeface="Whitney Bold" pitchFamily="2" charset="0"/>
              </a:rPr>
              <a:t>market</a:t>
            </a:r>
            <a:r>
              <a:rPr lang="de-DE" sz="1600" b="1" dirty="0">
                <a:solidFill>
                  <a:schemeClr val="tx1"/>
                </a:solidFill>
                <a:latin typeface="Whitney Bold" pitchFamily="2" charset="0"/>
              </a:rPr>
              <a:t> </a:t>
            </a:r>
            <a:br>
              <a:rPr lang="de-DE" sz="1600" b="1" dirty="0">
                <a:solidFill>
                  <a:schemeClr val="tx1"/>
                </a:solidFill>
                <a:latin typeface="Whitney Bold" pitchFamily="2" charset="0"/>
              </a:rPr>
            </a:br>
            <a:r>
              <a:rPr lang="de-DE" sz="1600" b="1" dirty="0" err="1">
                <a:solidFill>
                  <a:schemeClr val="tx1"/>
                </a:solidFill>
                <a:latin typeface="Whitney Bold" pitchFamily="2" charset="0"/>
              </a:rPr>
              <a:t>specialist</a:t>
            </a:r>
            <a:r>
              <a:rPr lang="de-DE" sz="1600" b="1" dirty="0">
                <a:solidFill>
                  <a:schemeClr val="tx1"/>
                </a:solidFill>
                <a:latin typeface="Whitney Bold" pitchFamily="2" charset="0"/>
              </a:rPr>
              <a:t> </a:t>
            </a:r>
          </a:p>
        </p:txBody>
      </p:sp>
      <p:sp>
        <p:nvSpPr>
          <p:cNvPr id="10" name="Inhaltsplatzhalter 2">
            <a:extLst>
              <a:ext uri="{FF2B5EF4-FFF2-40B4-BE49-F238E27FC236}">
                <a16:creationId xmlns:a16="http://schemas.microsoft.com/office/drawing/2014/main" id="{EC4D8EFF-C184-84A4-8FFB-6CA12BC0DE0B}"/>
              </a:ext>
            </a:extLst>
          </p:cNvPr>
          <p:cNvSpPr txBox="1">
            <a:spLocks/>
          </p:cNvSpPr>
          <p:nvPr/>
        </p:nvSpPr>
        <p:spPr>
          <a:xfrm>
            <a:off x="7152040" y="1828539"/>
            <a:ext cx="1741916" cy="66886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lnSpc>
                <a:spcPct val="90000"/>
              </a:lnSpc>
              <a:spcBef>
                <a:spcPts val="500"/>
              </a:spcBef>
              <a:buClr>
                <a:schemeClr val="bg1"/>
              </a:buClr>
            </a:pPr>
            <a:r>
              <a:rPr lang="de-DE" sz="1600" b="1" dirty="0">
                <a:solidFill>
                  <a:schemeClr val="tx1"/>
                </a:solidFill>
                <a:latin typeface="Whitney Bold" pitchFamily="2" charset="0"/>
              </a:rPr>
              <a:t>Real </a:t>
            </a:r>
            <a:r>
              <a:rPr lang="de-DE" sz="1600" b="1" dirty="0" err="1">
                <a:solidFill>
                  <a:schemeClr val="tx1"/>
                </a:solidFill>
                <a:latin typeface="Whitney Bold" pitchFamily="2" charset="0"/>
              </a:rPr>
              <a:t>estate</a:t>
            </a:r>
            <a:r>
              <a:rPr lang="de-DE" sz="1600" b="1" dirty="0">
                <a:solidFill>
                  <a:schemeClr val="tx1"/>
                </a:solidFill>
                <a:latin typeface="Whitney Bold" pitchFamily="2" charset="0"/>
              </a:rPr>
              <a:t> </a:t>
            </a:r>
            <a:br>
              <a:rPr lang="de-DE" sz="1600" b="1" dirty="0">
                <a:solidFill>
                  <a:schemeClr val="tx1"/>
                </a:solidFill>
                <a:latin typeface="Whitney Bold" pitchFamily="2" charset="0"/>
              </a:rPr>
            </a:br>
            <a:r>
              <a:rPr lang="de-DE" sz="1600" b="1" dirty="0" err="1">
                <a:solidFill>
                  <a:schemeClr val="tx1"/>
                </a:solidFill>
                <a:latin typeface="Whitney Bold" pitchFamily="2" charset="0"/>
              </a:rPr>
              <a:t>specialist</a:t>
            </a:r>
            <a:r>
              <a:rPr lang="de-DE" sz="1600" b="1" dirty="0">
                <a:solidFill>
                  <a:schemeClr val="tx1"/>
                </a:solidFill>
                <a:latin typeface="Whitney Bold" pitchFamily="2" charset="0"/>
              </a:rPr>
              <a:t> </a:t>
            </a:r>
          </a:p>
        </p:txBody>
      </p:sp>
      <p:sp>
        <p:nvSpPr>
          <p:cNvPr id="11" name="Inhaltsplatzhalter 2">
            <a:extLst>
              <a:ext uri="{FF2B5EF4-FFF2-40B4-BE49-F238E27FC236}">
                <a16:creationId xmlns:a16="http://schemas.microsoft.com/office/drawing/2014/main" id="{11A762E2-673A-06FD-69D5-9E36FAF403CA}"/>
              </a:ext>
            </a:extLst>
          </p:cNvPr>
          <p:cNvSpPr txBox="1">
            <a:spLocks/>
          </p:cNvSpPr>
          <p:nvPr/>
        </p:nvSpPr>
        <p:spPr>
          <a:xfrm>
            <a:off x="695325" y="2424104"/>
            <a:ext cx="5012996" cy="2009791"/>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40000"/>
              </a:lnSpc>
              <a:spcBef>
                <a:spcPts val="500"/>
              </a:spcBef>
              <a:buClr>
                <a:schemeClr val="tx1"/>
              </a:buClr>
              <a:buFont typeface="Arial" panose="020B0604020202020204" pitchFamily="34" charset="0"/>
              <a:buChar char="•"/>
              <a:tabLst>
                <a:tab pos="457200" algn="l"/>
              </a:tabLst>
            </a:pPr>
            <a:r>
              <a:rPr lang="en-GB" sz="1200" dirty="0">
                <a:solidFill>
                  <a:schemeClr val="tx1"/>
                </a:solidFill>
              </a:rPr>
              <a:t>Professional asset consulting and management, private banking</a:t>
            </a:r>
          </a:p>
          <a:p>
            <a:pPr marL="180000" indent="-180000">
              <a:lnSpc>
                <a:spcPct val="140000"/>
              </a:lnSpc>
              <a:spcBef>
                <a:spcPts val="500"/>
              </a:spcBef>
              <a:buClr>
                <a:schemeClr val="tx1"/>
              </a:buClr>
              <a:buFont typeface="Arial" panose="020B0604020202020204" pitchFamily="34" charset="0"/>
              <a:buChar char="•"/>
              <a:tabLst>
                <a:tab pos="457200" algn="l"/>
              </a:tabLst>
            </a:pPr>
            <a:r>
              <a:rPr lang="en-GB" sz="1200" dirty="0">
                <a:solidFill>
                  <a:schemeClr val="tx1"/>
                </a:solidFill>
              </a:rPr>
              <a:t>Equity brokerage with global stock exchange access for institutional investors and private clients </a:t>
            </a:r>
          </a:p>
          <a:p>
            <a:pPr marL="180000" indent="-180000">
              <a:lnSpc>
                <a:spcPct val="140000"/>
              </a:lnSpc>
              <a:spcBef>
                <a:spcPts val="500"/>
              </a:spcBef>
              <a:buClr>
                <a:schemeClr val="tx1"/>
              </a:buClr>
              <a:buFont typeface="Arial" panose="020B0604020202020204" pitchFamily="34" charset="0"/>
              <a:buChar char="•"/>
              <a:tabLst>
                <a:tab pos="457200" algn="l"/>
              </a:tabLst>
            </a:pPr>
            <a:r>
              <a:rPr lang="en-GB" sz="1200" dirty="0">
                <a:solidFill>
                  <a:schemeClr val="tx1"/>
                </a:solidFill>
              </a:rPr>
              <a:t>Independent research with a focus on the Austrian stock market</a:t>
            </a:r>
          </a:p>
          <a:p>
            <a:pPr marL="180000" indent="-180000">
              <a:lnSpc>
                <a:spcPct val="140000"/>
              </a:lnSpc>
              <a:spcBef>
                <a:spcPts val="500"/>
              </a:spcBef>
              <a:buClr>
                <a:schemeClr val="tx1"/>
              </a:buClr>
              <a:buFont typeface="Arial" panose="020B0604020202020204" pitchFamily="34" charset="0"/>
              <a:buChar char="•"/>
              <a:tabLst>
                <a:tab pos="457200" algn="l"/>
              </a:tabLst>
            </a:pPr>
            <a:r>
              <a:rPr lang="en-GB" sz="1200" dirty="0">
                <a:solidFill>
                  <a:schemeClr val="tx1"/>
                </a:solidFill>
              </a:rPr>
              <a:t>Fund management and asset management in-house with Matejka &amp; Partner Asset Management </a:t>
            </a:r>
          </a:p>
          <a:p>
            <a:pPr marL="180000" indent="-180000">
              <a:lnSpc>
                <a:spcPct val="140000"/>
              </a:lnSpc>
              <a:spcBef>
                <a:spcPts val="500"/>
              </a:spcBef>
              <a:buClr>
                <a:schemeClr val="tx1"/>
              </a:buClr>
              <a:buFont typeface="Arial" panose="020B0604020202020204" pitchFamily="34" charset="0"/>
              <a:buChar char="•"/>
              <a:tabLst>
                <a:tab pos="457200" algn="l"/>
              </a:tabLst>
            </a:pPr>
            <a:r>
              <a:rPr lang="en-GB" sz="1200" dirty="0">
                <a:solidFill>
                  <a:schemeClr val="tx1"/>
                </a:solidFill>
              </a:rPr>
              <a:t>Custody and portfolio management </a:t>
            </a:r>
          </a:p>
          <a:p>
            <a:pPr marL="180000" indent="-180000">
              <a:lnSpc>
                <a:spcPct val="140000"/>
              </a:lnSpc>
              <a:spcBef>
                <a:spcPts val="500"/>
              </a:spcBef>
              <a:buClr>
                <a:schemeClr val="tx1"/>
              </a:buClr>
              <a:buFont typeface="Arial" panose="020B0604020202020204" pitchFamily="34" charset="0"/>
              <a:buChar char="•"/>
              <a:tabLst>
                <a:tab pos="457200" algn="l"/>
              </a:tabLst>
            </a:pPr>
            <a:r>
              <a:rPr lang="en-GB" sz="1200" dirty="0">
                <a:solidFill>
                  <a:schemeClr val="tx1"/>
                </a:solidFill>
              </a:rPr>
              <a:t>Capital market activities, stock exchange listings, bond structuring &amp; issuance, paying agent services for medium-sized companies</a:t>
            </a:r>
          </a:p>
          <a:p>
            <a:pPr marL="180000" indent="-180000">
              <a:lnSpc>
                <a:spcPct val="140000"/>
              </a:lnSpc>
              <a:spcBef>
                <a:spcPts val="500"/>
              </a:spcBef>
              <a:buClr>
                <a:schemeClr val="tx1"/>
              </a:buClr>
              <a:buFont typeface="Arial" panose="020B0604020202020204" pitchFamily="34" charset="0"/>
              <a:buChar char="•"/>
              <a:tabLst>
                <a:tab pos="457200" algn="l"/>
              </a:tabLst>
            </a:pPr>
            <a:r>
              <a:rPr lang="en-GB" sz="1200" dirty="0">
                <a:solidFill>
                  <a:schemeClr val="tx1"/>
                </a:solidFill>
              </a:rPr>
              <a:t>Lombard lending</a:t>
            </a:r>
          </a:p>
        </p:txBody>
      </p:sp>
      <p:sp>
        <p:nvSpPr>
          <p:cNvPr id="6" name="Inhaltsplatzhalter 2">
            <a:extLst>
              <a:ext uri="{FF2B5EF4-FFF2-40B4-BE49-F238E27FC236}">
                <a16:creationId xmlns:a16="http://schemas.microsoft.com/office/drawing/2014/main" id="{20CD0C60-4ACA-F9A2-FEEA-3D618DE7B273}"/>
              </a:ext>
            </a:extLst>
          </p:cNvPr>
          <p:cNvSpPr txBox="1">
            <a:spLocks/>
          </p:cNvSpPr>
          <p:nvPr/>
        </p:nvSpPr>
        <p:spPr>
          <a:xfrm>
            <a:off x="804231" y="5947105"/>
            <a:ext cx="10583538" cy="66886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spcBef>
                <a:spcPts val="500"/>
              </a:spcBef>
              <a:buClr>
                <a:schemeClr val="bg1"/>
              </a:buClr>
            </a:pPr>
            <a:r>
              <a:rPr lang="de-AT" sz="1700" b="1" dirty="0">
                <a:solidFill>
                  <a:schemeClr val="tx1"/>
                </a:solidFill>
                <a:latin typeface="Whitney Bold" pitchFamily="2" charset="0"/>
              </a:rPr>
              <a:t>Niche </a:t>
            </a:r>
            <a:r>
              <a:rPr lang="de-AT" sz="1700" b="1" dirty="0" err="1">
                <a:solidFill>
                  <a:schemeClr val="tx1"/>
                </a:solidFill>
                <a:latin typeface="Whitney Bold" pitchFamily="2" charset="0"/>
              </a:rPr>
              <a:t>bank</a:t>
            </a:r>
            <a:r>
              <a:rPr lang="de-AT" sz="1700" b="1" dirty="0">
                <a:solidFill>
                  <a:schemeClr val="tx1"/>
                </a:solidFill>
                <a:latin typeface="Whitney Bold" pitchFamily="2" charset="0"/>
              </a:rPr>
              <a:t> </a:t>
            </a:r>
            <a:r>
              <a:rPr lang="de-AT" sz="1700" b="1" dirty="0" err="1">
                <a:solidFill>
                  <a:schemeClr val="tx1"/>
                </a:solidFill>
                <a:latin typeface="Whitney Bold" pitchFamily="2" charset="0"/>
              </a:rPr>
              <a:t>with</a:t>
            </a:r>
            <a:r>
              <a:rPr lang="de-AT" sz="1700" b="1" dirty="0">
                <a:solidFill>
                  <a:schemeClr val="tx1"/>
                </a:solidFill>
                <a:latin typeface="Whitney Bold" pitchFamily="2" charset="0"/>
              </a:rPr>
              <a:t> real </a:t>
            </a:r>
            <a:r>
              <a:rPr lang="de-AT" sz="1700" b="1" dirty="0" err="1">
                <a:solidFill>
                  <a:schemeClr val="tx1"/>
                </a:solidFill>
                <a:latin typeface="Whitney Bold" pitchFamily="2" charset="0"/>
              </a:rPr>
              <a:t>estate</a:t>
            </a:r>
            <a:r>
              <a:rPr lang="de-AT" sz="1700" b="1" dirty="0">
                <a:solidFill>
                  <a:schemeClr val="tx1"/>
                </a:solidFill>
                <a:latin typeface="Whitney Bold" pitchFamily="2" charset="0"/>
              </a:rPr>
              <a:t> and </a:t>
            </a:r>
            <a:r>
              <a:rPr lang="de-AT" sz="1700" b="1" dirty="0" err="1">
                <a:solidFill>
                  <a:schemeClr val="tx1"/>
                </a:solidFill>
                <a:latin typeface="Whitney Bold" pitchFamily="2" charset="0"/>
              </a:rPr>
              <a:t>capital</a:t>
            </a:r>
            <a:r>
              <a:rPr lang="de-AT" sz="1700" b="1" dirty="0">
                <a:solidFill>
                  <a:schemeClr val="tx1"/>
                </a:solidFill>
                <a:latin typeface="Whitney Bold" pitchFamily="2" charset="0"/>
              </a:rPr>
              <a:t> </a:t>
            </a:r>
            <a:r>
              <a:rPr lang="de-AT" sz="1700" b="1" dirty="0" err="1">
                <a:solidFill>
                  <a:schemeClr val="tx1"/>
                </a:solidFill>
                <a:latin typeface="Whitney Bold" pitchFamily="2" charset="0"/>
              </a:rPr>
              <a:t>market</a:t>
            </a:r>
            <a:r>
              <a:rPr lang="de-AT" sz="1700" b="1" dirty="0">
                <a:solidFill>
                  <a:schemeClr val="tx1"/>
                </a:solidFill>
                <a:latin typeface="Whitney Bold" pitchFamily="2" charset="0"/>
              </a:rPr>
              <a:t> </a:t>
            </a:r>
            <a:r>
              <a:rPr lang="de-AT" sz="1700" b="1" dirty="0" err="1">
                <a:solidFill>
                  <a:schemeClr val="tx1"/>
                </a:solidFill>
                <a:latin typeface="Whitney Bold" pitchFamily="2" charset="0"/>
              </a:rPr>
              <a:t>expertise</a:t>
            </a:r>
            <a:r>
              <a:rPr lang="de-AT" sz="1600" b="1" dirty="0">
                <a:solidFill>
                  <a:schemeClr val="tx1"/>
                </a:solidFill>
              </a:rPr>
              <a:t>. </a:t>
            </a:r>
            <a:endParaRPr lang="en-GB" sz="1600" b="1" dirty="0">
              <a:solidFill>
                <a:schemeClr val="tx1"/>
              </a:solidFill>
            </a:endParaRPr>
          </a:p>
          <a:p>
            <a:pPr indent="-180000">
              <a:spcBef>
                <a:spcPts val="500"/>
              </a:spcBef>
              <a:buClr>
                <a:schemeClr val="bg1"/>
              </a:buClr>
            </a:pPr>
            <a:r>
              <a:rPr lang="de-DE" sz="1600" b="1" dirty="0">
                <a:solidFill>
                  <a:schemeClr val="tx1"/>
                </a:solidFill>
                <a:latin typeface="Whitney Bold" pitchFamily="2" charset="0"/>
              </a:rPr>
              <a:t> </a:t>
            </a:r>
          </a:p>
        </p:txBody>
      </p:sp>
    </p:spTree>
    <p:extLst>
      <p:ext uri="{BB962C8B-B14F-4D97-AF65-F5344CB8AC3E}">
        <p14:creationId xmlns:p14="http://schemas.microsoft.com/office/powerpoint/2010/main" val="3952205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0182266-4231-3C4E-0E36-5A6392A015A2}"/>
              </a:ext>
            </a:extLst>
          </p:cNvPr>
          <p:cNvSpPr/>
          <p:nvPr/>
        </p:nvSpPr>
        <p:spPr>
          <a:xfrm>
            <a:off x="803298" y="1850431"/>
            <a:ext cx="2482277" cy="3623869"/>
          </a:xfrm>
          <a:prstGeom prst="rect">
            <a:avLst/>
          </a:prstGeom>
          <a:solidFill>
            <a:srgbClr val="006A7F"/>
          </a:solidFill>
          <a:ln w="12700">
            <a:solidFill>
              <a:srgbClr val="115361">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2" name="Titel 1">
            <a:extLst>
              <a:ext uri="{FF2B5EF4-FFF2-40B4-BE49-F238E27FC236}">
                <a16:creationId xmlns:a16="http://schemas.microsoft.com/office/drawing/2014/main" id="{F7D311F2-79DA-BB32-5395-B3B9F6AE5725}"/>
              </a:ext>
            </a:extLst>
          </p:cNvPr>
          <p:cNvSpPr>
            <a:spLocks noGrp="1"/>
          </p:cNvSpPr>
          <p:nvPr>
            <p:ph type="title"/>
          </p:nvPr>
        </p:nvSpPr>
        <p:spPr/>
        <p:txBody>
          <a:bodyPr/>
          <a:lstStyle/>
          <a:p>
            <a:r>
              <a:rPr lang="de-DE" dirty="0">
                <a:latin typeface="+mj-lt"/>
              </a:rPr>
              <a:t>A </a:t>
            </a:r>
            <a:r>
              <a:rPr lang="de-DE" dirty="0" err="1">
                <a:latin typeface="+mj-lt"/>
              </a:rPr>
              <a:t>dynamic</a:t>
            </a:r>
            <a:r>
              <a:rPr lang="de-DE" dirty="0">
                <a:latin typeface="+mj-lt"/>
              </a:rPr>
              <a:t>, </a:t>
            </a:r>
            <a:r>
              <a:rPr lang="de-DE" dirty="0" err="1">
                <a:latin typeface="+mj-lt"/>
              </a:rPr>
              <a:t>specialised</a:t>
            </a:r>
            <a:r>
              <a:rPr lang="de-DE" dirty="0">
                <a:latin typeface="+mj-lt"/>
              </a:rPr>
              <a:t> </a:t>
            </a:r>
            <a:r>
              <a:rPr lang="de-DE" dirty="0" err="1">
                <a:latin typeface="+mj-lt"/>
              </a:rPr>
              <a:t>bank</a:t>
            </a:r>
            <a:r>
              <a:rPr lang="de-DE" dirty="0">
                <a:latin typeface="+mj-lt"/>
              </a:rPr>
              <a:t> </a:t>
            </a:r>
          </a:p>
        </p:txBody>
      </p:sp>
      <p:sp>
        <p:nvSpPr>
          <p:cNvPr id="3" name="Foliennummernplatzhalter 2">
            <a:extLst>
              <a:ext uri="{FF2B5EF4-FFF2-40B4-BE49-F238E27FC236}">
                <a16:creationId xmlns:a16="http://schemas.microsoft.com/office/drawing/2014/main" id="{49DB2CE3-3829-57EC-09E4-07CDAB6E05F9}"/>
              </a:ext>
            </a:extLst>
          </p:cNvPr>
          <p:cNvSpPr>
            <a:spLocks noGrp="1"/>
          </p:cNvSpPr>
          <p:nvPr>
            <p:ph type="sldNum" sz="quarter" idx="4"/>
          </p:nvPr>
        </p:nvSpPr>
        <p:spPr/>
        <p:txBody>
          <a:bodyPr/>
          <a:lstStyle/>
          <a:p>
            <a:fld id="{867F421F-A6CC-D64B-BF47-AD6360142D44}" type="slidenum">
              <a:rPr lang="de-DE" smtClean="0"/>
              <a:pPr/>
              <a:t>4</a:t>
            </a:fld>
            <a:endParaRPr lang="de-DE" dirty="0"/>
          </a:p>
        </p:txBody>
      </p:sp>
      <p:sp>
        <p:nvSpPr>
          <p:cNvPr id="5" name="Textplatzhalter 4">
            <a:extLst>
              <a:ext uri="{FF2B5EF4-FFF2-40B4-BE49-F238E27FC236}">
                <a16:creationId xmlns:a16="http://schemas.microsoft.com/office/drawing/2014/main" id="{96AD7FEE-8CCD-3166-531C-01C9F3D3F40A}"/>
              </a:ext>
            </a:extLst>
          </p:cNvPr>
          <p:cNvSpPr>
            <a:spLocks noGrp="1"/>
          </p:cNvSpPr>
          <p:nvPr>
            <p:ph type="body" sz="quarter" idx="12"/>
          </p:nvPr>
        </p:nvSpPr>
        <p:spPr/>
        <p:txBody>
          <a:bodyPr/>
          <a:lstStyle/>
          <a:p>
            <a:r>
              <a:rPr lang="de-DE" dirty="0"/>
              <a:t>WIENER PRIVATBANK</a:t>
            </a:r>
          </a:p>
        </p:txBody>
      </p:sp>
      <p:sp>
        <p:nvSpPr>
          <p:cNvPr id="7" name="Rechteck 6">
            <a:extLst>
              <a:ext uri="{FF2B5EF4-FFF2-40B4-BE49-F238E27FC236}">
                <a16:creationId xmlns:a16="http://schemas.microsoft.com/office/drawing/2014/main" id="{82D741B5-CB8C-C607-F995-7EA5C83B2493}"/>
              </a:ext>
            </a:extLst>
          </p:cNvPr>
          <p:cNvSpPr/>
          <p:nvPr/>
        </p:nvSpPr>
        <p:spPr>
          <a:xfrm>
            <a:off x="9009237" y="1850431"/>
            <a:ext cx="2482277" cy="3623869"/>
          </a:xfrm>
          <a:prstGeom prst="rect">
            <a:avLst/>
          </a:prstGeom>
          <a:solidFill>
            <a:srgbClr val="006A7F"/>
          </a:solidFill>
          <a:ln w="12700">
            <a:solidFill>
              <a:srgbClr val="115361">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8" name="TextBox 28">
            <a:extLst>
              <a:ext uri="{FF2B5EF4-FFF2-40B4-BE49-F238E27FC236}">
                <a16:creationId xmlns:a16="http://schemas.microsoft.com/office/drawing/2014/main" id="{4256690A-8672-3DC8-B354-8635C55B57D6}"/>
              </a:ext>
            </a:extLst>
          </p:cNvPr>
          <p:cNvSpPr txBox="1"/>
          <p:nvPr/>
        </p:nvSpPr>
        <p:spPr>
          <a:xfrm>
            <a:off x="9247593" y="2816200"/>
            <a:ext cx="2052000" cy="1277273"/>
          </a:xfrm>
          <a:prstGeom prst="rect">
            <a:avLst/>
          </a:prstGeom>
          <a:noFill/>
        </p:spPr>
        <p:txBody>
          <a:bodyPr wrap="square" lIns="0" tIns="0" rIns="0" bIns="0" rtlCol="0">
            <a:spAutoFit/>
          </a:bodyPr>
          <a:lstStyle/>
          <a:p>
            <a:pPr>
              <a:lnSpc>
                <a:spcPct val="120000"/>
              </a:lnSpc>
            </a:pPr>
            <a:r>
              <a:rPr lang="en-GB" sz="1000" dirty="0"/>
              <a:t>Individuality, sustainability, a strong value orientation and the highest quality standards shape our decisions when selecting the right investments, financing solutions and service offerings for our clients.</a:t>
            </a:r>
          </a:p>
          <a:p>
            <a:pPr>
              <a:lnSpc>
                <a:spcPct val="120000"/>
              </a:lnSpc>
            </a:pPr>
            <a:endParaRPr lang="de-AT" sz="1000" dirty="0"/>
          </a:p>
        </p:txBody>
      </p:sp>
      <p:sp>
        <p:nvSpPr>
          <p:cNvPr id="9" name="TextBox 36">
            <a:extLst>
              <a:ext uri="{FF2B5EF4-FFF2-40B4-BE49-F238E27FC236}">
                <a16:creationId xmlns:a16="http://schemas.microsoft.com/office/drawing/2014/main" id="{9C36855D-9910-566D-2977-758F0ED7B3D1}"/>
              </a:ext>
            </a:extLst>
          </p:cNvPr>
          <p:cNvSpPr txBox="1"/>
          <p:nvPr/>
        </p:nvSpPr>
        <p:spPr>
          <a:xfrm>
            <a:off x="9247593" y="2371444"/>
            <a:ext cx="2052000" cy="430887"/>
          </a:xfrm>
          <a:prstGeom prst="rect">
            <a:avLst/>
          </a:prstGeom>
          <a:noFill/>
        </p:spPr>
        <p:txBody>
          <a:bodyPr wrap="square" lIns="0" tIns="0" rIns="0" bIns="0" rtlCol="0">
            <a:spAutoFit/>
          </a:bodyPr>
          <a:lstStyle/>
          <a:p>
            <a:r>
              <a:rPr lang="en-GB" sz="1400" b="1" dirty="0">
                <a:latin typeface="Whitney Bold" pitchFamily="2" charset="0"/>
              </a:rPr>
              <a:t>Authentic traits</a:t>
            </a:r>
          </a:p>
          <a:p>
            <a:endParaRPr lang="de-AT" sz="1400" b="1" dirty="0">
              <a:latin typeface="Whitney Bold" pitchFamily="2" charset="0"/>
            </a:endParaRPr>
          </a:p>
        </p:txBody>
      </p:sp>
      <p:sp>
        <p:nvSpPr>
          <p:cNvPr id="11" name="Rechteck 10">
            <a:extLst>
              <a:ext uri="{FF2B5EF4-FFF2-40B4-BE49-F238E27FC236}">
                <a16:creationId xmlns:a16="http://schemas.microsoft.com/office/drawing/2014/main" id="{C0890C54-8A8A-33D5-DA55-77F78FD2F236}"/>
              </a:ext>
            </a:extLst>
          </p:cNvPr>
          <p:cNvSpPr/>
          <p:nvPr/>
        </p:nvSpPr>
        <p:spPr>
          <a:xfrm>
            <a:off x="6243366" y="1850431"/>
            <a:ext cx="2482277" cy="3623869"/>
          </a:xfrm>
          <a:prstGeom prst="rect">
            <a:avLst/>
          </a:prstGeom>
          <a:solidFill>
            <a:srgbClr val="006A7F"/>
          </a:solidFill>
          <a:ln w="12700">
            <a:solidFill>
              <a:srgbClr val="115361">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12" name="TextBox 28">
            <a:extLst>
              <a:ext uri="{FF2B5EF4-FFF2-40B4-BE49-F238E27FC236}">
                <a16:creationId xmlns:a16="http://schemas.microsoft.com/office/drawing/2014/main" id="{C7399B16-32A0-AB05-3B9E-CA813A8B3ABB}"/>
              </a:ext>
            </a:extLst>
          </p:cNvPr>
          <p:cNvSpPr txBox="1"/>
          <p:nvPr/>
        </p:nvSpPr>
        <p:spPr>
          <a:xfrm>
            <a:off x="6411653" y="2814681"/>
            <a:ext cx="2052000" cy="1461939"/>
          </a:xfrm>
          <a:prstGeom prst="rect">
            <a:avLst/>
          </a:prstGeom>
          <a:noFill/>
        </p:spPr>
        <p:txBody>
          <a:bodyPr wrap="square" lIns="0" tIns="0" rIns="0" bIns="0" rtlCol="0">
            <a:spAutoFit/>
          </a:bodyPr>
          <a:lstStyle/>
          <a:p>
            <a:pPr>
              <a:lnSpc>
                <a:spcPct val="120000"/>
              </a:lnSpc>
            </a:pPr>
            <a:r>
              <a:rPr lang="en-GB" sz="1000" dirty="0"/>
              <a:t>We combine Vienna’s traditional residential building heritage with current trends to offer clients stable real estate investments and market-driven capital market opportunities.</a:t>
            </a:r>
            <a:br>
              <a:rPr lang="en-GB" sz="1000" dirty="0"/>
            </a:br>
            <a:r>
              <a:rPr lang="en-GB" sz="1000" dirty="0"/>
              <a:t>This positions the bank optimally for every phase of the market.</a:t>
            </a:r>
          </a:p>
          <a:p>
            <a:pPr>
              <a:lnSpc>
                <a:spcPct val="120000"/>
              </a:lnSpc>
            </a:pPr>
            <a:endParaRPr lang="de-AT" sz="1000" dirty="0"/>
          </a:p>
        </p:txBody>
      </p:sp>
      <p:sp>
        <p:nvSpPr>
          <p:cNvPr id="13" name="TextBox 36">
            <a:extLst>
              <a:ext uri="{FF2B5EF4-FFF2-40B4-BE49-F238E27FC236}">
                <a16:creationId xmlns:a16="http://schemas.microsoft.com/office/drawing/2014/main" id="{1C60BAF6-6FC2-3DF3-FFD4-4B79FE76C25A}"/>
              </a:ext>
            </a:extLst>
          </p:cNvPr>
          <p:cNvSpPr txBox="1"/>
          <p:nvPr/>
        </p:nvSpPr>
        <p:spPr>
          <a:xfrm>
            <a:off x="6411653" y="2157653"/>
            <a:ext cx="2052000" cy="646331"/>
          </a:xfrm>
          <a:prstGeom prst="rect">
            <a:avLst/>
          </a:prstGeom>
          <a:noFill/>
        </p:spPr>
        <p:txBody>
          <a:bodyPr wrap="square" lIns="0" tIns="0" rIns="0" bIns="0" rtlCol="0">
            <a:spAutoFit/>
          </a:bodyPr>
          <a:lstStyle/>
          <a:p>
            <a:r>
              <a:rPr lang="en-GB" sz="1400" b="1" dirty="0">
                <a:latin typeface="Whitney Bold" pitchFamily="2" charset="0"/>
              </a:rPr>
              <a:t>Continuously aligned with current trends</a:t>
            </a:r>
          </a:p>
          <a:p>
            <a:endParaRPr lang="de-AT" sz="1400" b="1" dirty="0">
              <a:latin typeface="Whitney Bold" pitchFamily="2" charset="0"/>
            </a:endParaRPr>
          </a:p>
        </p:txBody>
      </p:sp>
      <p:sp>
        <p:nvSpPr>
          <p:cNvPr id="16" name="TextBox 28">
            <a:extLst>
              <a:ext uri="{FF2B5EF4-FFF2-40B4-BE49-F238E27FC236}">
                <a16:creationId xmlns:a16="http://schemas.microsoft.com/office/drawing/2014/main" id="{32FA88C2-8B3A-FC84-E993-C88F1CB27AC6}"/>
              </a:ext>
            </a:extLst>
          </p:cNvPr>
          <p:cNvSpPr txBox="1"/>
          <p:nvPr/>
        </p:nvSpPr>
        <p:spPr>
          <a:xfrm>
            <a:off x="879541" y="2816201"/>
            <a:ext cx="2052000" cy="1277273"/>
          </a:xfrm>
          <a:prstGeom prst="rect">
            <a:avLst/>
          </a:prstGeom>
          <a:noFill/>
        </p:spPr>
        <p:txBody>
          <a:bodyPr wrap="square" lIns="0" tIns="0" rIns="0" bIns="0" rtlCol="0">
            <a:spAutoFit/>
          </a:bodyPr>
          <a:lstStyle/>
          <a:p>
            <a:pPr>
              <a:lnSpc>
                <a:spcPct val="120000"/>
              </a:lnSpc>
            </a:pPr>
            <a:r>
              <a:rPr lang="en-GB" sz="1000" dirty="0"/>
              <a:t>We offer an integrated value chain for real estate investments and financing from a single source. Customers benefit from access to stable and attractive investment options as well as individual financing solutions.</a:t>
            </a:r>
          </a:p>
          <a:p>
            <a:pPr>
              <a:lnSpc>
                <a:spcPct val="120000"/>
              </a:lnSpc>
            </a:pPr>
            <a:endParaRPr lang="de-AT" sz="1000" dirty="0"/>
          </a:p>
        </p:txBody>
      </p:sp>
      <p:sp>
        <p:nvSpPr>
          <p:cNvPr id="17" name="TextBox 36">
            <a:extLst>
              <a:ext uri="{FF2B5EF4-FFF2-40B4-BE49-F238E27FC236}">
                <a16:creationId xmlns:a16="http://schemas.microsoft.com/office/drawing/2014/main" id="{A27EA221-41F7-7F55-24E9-536453DEB1E6}"/>
              </a:ext>
            </a:extLst>
          </p:cNvPr>
          <p:cNvSpPr txBox="1"/>
          <p:nvPr/>
        </p:nvSpPr>
        <p:spPr>
          <a:xfrm>
            <a:off x="879541" y="2157654"/>
            <a:ext cx="2052522" cy="646331"/>
          </a:xfrm>
          <a:prstGeom prst="rect">
            <a:avLst/>
          </a:prstGeom>
          <a:noFill/>
        </p:spPr>
        <p:txBody>
          <a:bodyPr wrap="square" lIns="0" tIns="0" rIns="0" bIns="0" rtlCol="0">
            <a:spAutoFit/>
          </a:bodyPr>
          <a:lstStyle/>
          <a:p>
            <a:r>
              <a:rPr lang="en-GB" sz="1400" b="1" dirty="0">
                <a:latin typeface="Whitney Bold" pitchFamily="2" charset="0"/>
              </a:rPr>
              <a:t>One-stop real estate expertise </a:t>
            </a:r>
          </a:p>
          <a:p>
            <a:endParaRPr lang="de-AT" sz="1400" b="1" dirty="0">
              <a:latin typeface="Whitney Bold" pitchFamily="2" charset="0"/>
            </a:endParaRPr>
          </a:p>
        </p:txBody>
      </p:sp>
      <p:sp>
        <p:nvSpPr>
          <p:cNvPr id="19" name="Rechteck 18">
            <a:extLst>
              <a:ext uri="{FF2B5EF4-FFF2-40B4-BE49-F238E27FC236}">
                <a16:creationId xmlns:a16="http://schemas.microsoft.com/office/drawing/2014/main" id="{62B97A94-B29D-573A-1325-3589C9282DD2}"/>
              </a:ext>
            </a:extLst>
          </p:cNvPr>
          <p:cNvSpPr/>
          <p:nvPr/>
        </p:nvSpPr>
        <p:spPr>
          <a:xfrm>
            <a:off x="3477496" y="1850431"/>
            <a:ext cx="2482277" cy="3623869"/>
          </a:xfrm>
          <a:prstGeom prst="rect">
            <a:avLst/>
          </a:prstGeom>
          <a:solidFill>
            <a:srgbClr val="006A7F"/>
          </a:solidFill>
          <a:ln w="12700">
            <a:solidFill>
              <a:srgbClr val="115361">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20" name="TextBox 28">
            <a:extLst>
              <a:ext uri="{FF2B5EF4-FFF2-40B4-BE49-F238E27FC236}">
                <a16:creationId xmlns:a16="http://schemas.microsoft.com/office/drawing/2014/main" id="{FB770132-B48E-3D9C-F6DA-DE15C31D9330}"/>
              </a:ext>
            </a:extLst>
          </p:cNvPr>
          <p:cNvSpPr txBox="1"/>
          <p:nvPr/>
        </p:nvSpPr>
        <p:spPr>
          <a:xfrm>
            <a:off x="3670556" y="2814681"/>
            <a:ext cx="2052000" cy="1831271"/>
          </a:xfrm>
          <a:prstGeom prst="rect">
            <a:avLst/>
          </a:prstGeom>
          <a:noFill/>
        </p:spPr>
        <p:txBody>
          <a:bodyPr wrap="square" lIns="0" tIns="0" rIns="0" bIns="0" rtlCol="0">
            <a:spAutoFit/>
          </a:bodyPr>
          <a:lstStyle/>
          <a:p>
            <a:pPr>
              <a:lnSpc>
                <a:spcPct val="120000"/>
              </a:lnSpc>
            </a:pPr>
            <a:r>
              <a:rPr lang="en-GB" sz="1000" dirty="0"/>
              <a:t>Wiener Privatbank offers professional wealth advisory and management, proprietary fund management, equity brokerage with global market access, and comprehensive support in capital markets. In addition, the bank sets itself apart with an integrated sales approach tailored to institutional clients.</a:t>
            </a:r>
          </a:p>
          <a:p>
            <a:pPr>
              <a:lnSpc>
                <a:spcPct val="120000"/>
              </a:lnSpc>
            </a:pPr>
            <a:endParaRPr lang="de-AT" sz="1000" dirty="0"/>
          </a:p>
        </p:txBody>
      </p:sp>
      <p:sp>
        <p:nvSpPr>
          <p:cNvPr id="21" name="TextBox 36">
            <a:extLst>
              <a:ext uri="{FF2B5EF4-FFF2-40B4-BE49-F238E27FC236}">
                <a16:creationId xmlns:a16="http://schemas.microsoft.com/office/drawing/2014/main" id="{F0A7F658-C45B-4EC1-D746-1950D051E98B}"/>
              </a:ext>
            </a:extLst>
          </p:cNvPr>
          <p:cNvSpPr txBox="1"/>
          <p:nvPr/>
        </p:nvSpPr>
        <p:spPr>
          <a:xfrm>
            <a:off x="3664566" y="2157654"/>
            <a:ext cx="2052000" cy="646331"/>
          </a:xfrm>
          <a:prstGeom prst="rect">
            <a:avLst/>
          </a:prstGeom>
          <a:noFill/>
        </p:spPr>
        <p:txBody>
          <a:bodyPr wrap="square" lIns="0" tIns="0" rIns="0" bIns="0" rtlCol="0">
            <a:spAutoFit/>
          </a:bodyPr>
          <a:lstStyle/>
          <a:p>
            <a:r>
              <a:rPr lang="en-GB" sz="1400" b="1" dirty="0">
                <a:latin typeface="Whitney Bold" pitchFamily="2" charset="0"/>
              </a:rPr>
              <a:t>Distinct capital market proficiency </a:t>
            </a:r>
          </a:p>
          <a:p>
            <a:endParaRPr lang="de-AT" sz="1400" b="1" dirty="0">
              <a:latin typeface="Whitney Bold" pitchFamily="2" charset="0"/>
            </a:endParaRPr>
          </a:p>
        </p:txBody>
      </p:sp>
    </p:spTree>
    <p:extLst>
      <p:ext uri="{BB962C8B-B14F-4D97-AF65-F5344CB8AC3E}">
        <p14:creationId xmlns:p14="http://schemas.microsoft.com/office/powerpoint/2010/main" val="341882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362DE-CF65-65BC-5ADD-E716857A1691}"/>
              </a:ext>
            </a:extLst>
          </p:cNvPr>
          <p:cNvSpPr>
            <a:spLocks noGrp="1"/>
          </p:cNvSpPr>
          <p:nvPr>
            <p:ph type="title"/>
          </p:nvPr>
        </p:nvSpPr>
        <p:spPr/>
        <p:txBody>
          <a:bodyPr/>
          <a:lstStyle/>
          <a:p>
            <a:r>
              <a:rPr lang="de-DE" dirty="0">
                <a:latin typeface="+mj-lt"/>
              </a:rPr>
              <a:t>Milestones </a:t>
            </a:r>
          </a:p>
        </p:txBody>
      </p:sp>
      <p:sp>
        <p:nvSpPr>
          <p:cNvPr id="3" name="Foliennummernplatzhalter 2">
            <a:extLst>
              <a:ext uri="{FF2B5EF4-FFF2-40B4-BE49-F238E27FC236}">
                <a16:creationId xmlns:a16="http://schemas.microsoft.com/office/drawing/2014/main" id="{A8ECB714-E9CB-ECF2-8E9A-16CC6B89A3A8}"/>
              </a:ext>
            </a:extLst>
          </p:cNvPr>
          <p:cNvSpPr>
            <a:spLocks noGrp="1"/>
          </p:cNvSpPr>
          <p:nvPr>
            <p:ph type="sldNum" sz="quarter" idx="4"/>
          </p:nvPr>
        </p:nvSpPr>
        <p:spPr/>
        <p:txBody>
          <a:bodyPr/>
          <a:lstStyle/>
          <a:p>
            <a:fld id="{867F421F-A6CC-D64B-BF47-AD6360142D44}" type="slidenum">
              <a:rPr lang="de-DE" smtClean="0"/>
              <a:pPr/>
              <a:t>5</a:t>
            </a:fld>
            <a:endParaRPr lang="de-DE" dirty="0"/>
          </a:p>
        </p:txBody>
      </p:sp>
      <p:sp>
        <p:nvSpPr>
          <p:cNvPr id="5" name="Textplatzhalter 4">
            <a:extLst>
              <a:ext uri="{FF2B5EF4-FFF2-40B4-BE49-F238E27FC236}">
                <a16:creationId xmlns:a16="http://schemas.microsoft.com/office/drawing/2014/main" id="{D9A6F9B7-B0B0-A3C6-CD37-13DB7B1D84D7}"/>
              </a:ext>
            </a:extLst>
          </p:cNvPr>
          <p:cNvSpPr>
            <a:spLocks noGrp="1"/>
          </p:cNvSpPr>
          <p:nvPr>
            <p:ph type="body" sz="quarter" idx="12"/>
          </p:nvPr>
        </p:nvSpPr>
        <p:spPr/>
        <p:txBody>
          <a:bodyPr/>
          <a:lstStyle/>
          <a:p>
            <a:r>
              <a:rPr lang="de-DE" dirty="0"/>
              <a:t>DIE WIENER PRIVATBANK</a:t>
            </a:r>
          </a:p>
        </p:txBody>
      </p:sp>
      <p:cxnSp>
        <p:nvCxnSpPr>
          <p:cNvPr id="6" name="Gerade Verbindung 5">
            <a:extLst>
              <a:ext uri="{FF2B5EF4-FFF2-40B4-BE49-F238E27FC236}">
                <a16:creationId xmlns:a16="http://schemas.microsoft.com/office/drawing/2014/main" id="{6CBA9895-C937-A536-63B6-9A0DECC9BB26}"/>
              </a:ext>
            </a:extLst>
          </p:cNvPr>
          <p:cNvCxnSpPr>
            <a:cxnSpLocks/>
          </p:cNvCxnSpPr>
          <p:nvPr/>
        </p:nvCxnSpPr>
        <p:spPr>
          <a:xfrm>
            <a:off x="695325" y="2915787"/>
            <a:ext cx="11599648" cy="0"/>
          </a:xfrm>
          <a:prstGeom prst="line">
            <a:avLst/>
          </a:prstGeom>
          <a:ln w="3810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28">
            <a:extLst>
              <a:ext uri="{FF2B5EF4-FFF2-40B4-BE49-F238E27FC236}">
                <a16:creationId xmlns:a16="http://schemas.microsoft.com/office/drawing/2014/main" id="{8572395D-5E53-FB23-CCFC-B60293A82720}"/>
              </a:ext>
            </a:extLst>
          </p:cNvPr>
          <p:cNvSpPr txBox="1"/>
          <p:nvPr/>
        </p:nvSpPr>
        <p:spPr>
          <a:xfrm>
            <a:off x="1025390" y="3077307"/>
            <a:ext cx="2160000" cy="1311128"/>
          </a:xfrm>
          <a:prstGeom prst="rect">
            <a:avLst/>
          </a:prstGeom>
          <a:solidFill>
            <a:schemeClr val="bg1">
              <a:alpha val="50000"/>
            </a:schemeClr>
          </a:solidFill>
        </p:spPr>
        <p:txBody>
          <a:bodyPr wrap="square" lIns="0" tIns="0" rIns="0" bIns="0" rtlCol="0">
            <a:spAutoFit/>
          </a:bodyPr>
          <a:lstStyle/>
          <a:p>
            <a:pPr>
              <a:lnSpc>
                <a:spcPct val="120000"/>
              </a:lnSpc>
            </a:pPr>
            <a:r>
              <a:rPr lang="en-GB" sz="1200" spc="-20" dirty="0"/>
              <a:t>Foundation of the real estate company </a:t>
            </a:r>
            <a:r>
              <a:rPr lang="en-GB" sz="1200" b="1" dirty="0" err="1">
                <a:solidFill>
                  <a:schemeClr val="accent1"/>
                </a:solidFill>
                <a:latin typeface="Whitney Bold" pitchFamily="2" charset="0"/>
              </a:rPr>
              <a:t>Conwert</a:t>
            </a:r>
            <a:r>
              <a:rPr lang="en-GB" sz="1200" b="1" dirty="0">
                <a:solidFill>
                  <a:schemeClr val="accent1"/>
                </a:solidFill>
                <a:latin typeface="Whitney Bold" pitchFamily="2" charset="0"/>
              </a:rPr>
              <a:t> </a:t>
            </a:r>
            <a:r>
              <a:rPr lang="en-GB" sz="1200" b="1" dirty="0" err="1">
                <a:solidFill>
                  <a:schemeClr val="accent1"/>
                </a:solidFill>
                <a:latin typeface="Whitney Bold" pitchFamily="2" charset="0"/>
              </a:rPr>
              <a:t>Immobiliengesellschaft</a:t>
            </a:r>
            <a:r>
              <a:rPr lang="en-GB" sz="1200" b="1" dirty="0">
                <a:solidFill>
                  <a:schemeClr val="accent1"/>
                </a:solidFill>
                <a:latin typeface="Whitney Bold" pitchFamily="2" charset="0"/>
              </a:rPr>
              <a:t> </a:t>
            </a:r>
            <a:r>
              <a:rPr lang="en-GB" sz="1200" spc="-20" dirty="0"/>
              <a:t>and acquisition of the Bankhaus </a:t>
            </a:r>
            <a:r>
              <a:rPr lang="en-GB" sz="1200" spc="-20" dirty="0" err="1"/>
              <a:t>Samesch</a:t>
            </a:r>
            <a:r>
              <a:rPr lang="en-GB" sz="1200" spc="-20" dirty="0"/>
              <a:t> bank. </a:t>
            </a:r>
          </a:p>
          <a:p>
            <a:pPr>
              <a:lnSpc>
                <a:spcPct val="120000"/>
              </a:lnSpc>
            </a:pPr>
            <a:endParaRPr lang="de-AT" sz="1200" dirty="0">
              <a:solidFill>
                <a:schemeClr val="accent1"/>
              </a:solidFill>
            </a:endParaRPr>
          </a:p>
        </p:txBody>
      </p:sp>
      <p:sp>
        <p:nvSpPr>
          <p:cNvPr id="8" name="TextBox 36">
            <a:extLst>
              <a:ext uri="{FF2B5EF4-FFF2-40B4-BE49-F238E27FC236}">
                <a16:creationId xmlns:a16="http://schemas.microsoft.com/office/drawing/2014/main" id="{C93AA87A-F65E-0E93-A423-CD0A18BF2BA7}"/>
              </a:ext>
            </a:extLst>
          </p:cNvPr>
          <p:cNvSpPr txBox="1"/>
          <p:nvPr/>
        </p:nvSpPr>
        <p:spPr>
          <a:xfrm>
            <a:off x="1025393" y="2362924"/>
            <a:ext cx="1328048" cy="307777"/>
          </a:xfrm>
          <a:prstGeom prst="rect">
            <a:avLst/>
          </a:prstGeom>
          <a:noFill/>
        </p:spPr>
        <p:txBody>
          <a:bodyPr wrap="square" lIns="0" tIns="0" rIns="0" bIns="0" rtlCol="0">
            <a:spAutoFit/>
          </a:bodyPr>
          <a:lstStyle/>
          <a:p>
            <a:r>
              <a:rPr lang="de-AT" sz="2000" b="1" dirty="0">
                <a:solidFill>
                  <a:schemeClr val="accent1"/>
                </a:solidFill>
                <a:latin typeface="Whitney Bold" pitchFamily="2" charset="0"/>
              </a:rPr>
              <a:t>2005</a:t>
            </a:r>
          </a:p>
        </p:txBody>
      </p:sp>
      <p:sp>
        <p:nvSpPr>
          <p:cNvPr id="9" name="TextBox 28">
            <a:extLst>
              <a:ext uri="{FF2B5EF4-FFF2-40B4-BE49-F238E27FC236}">
                <a16:creationId xmlns:a16="http://schemas.microsoft.com/office/drawing/2014/main" id="{018BFC10-2AD4-CC82-3360-252D5165DF48}"/>
              </a:ext>
            </a:extLst>
          </p:cNvPr>
          <p:cNvSpPr txBox="1"/>
          <p:nvPr/>
        </p:nvSpPr>
        <p:spPr>
          <a:xfrm>
            <a:off x="3795818" y="3077307"/>
            <a:ext cx="2160000" cy="1532727"/>
          </a:xfrm>
          <a:prstGeom prst="rect">
            <a:avLst/>
          </a:prstGeom>
          <a:solidFill>
            <a:schemeClr val="bg1">
              <a:alpha val="50000"/>
            </a:schemeClr>
          </a:solidFill>
        </p:spPr>
        <p:txBody>
          <a:bodyPr wrap="square" lIns="0" tIns="0" rIns="0" bIns="0" rtlCol="0">
            <a:spAutoFit/>
          </a:bodyPr>
          <a:lstStyle/>
          <a:p>
            <a:pPr>
              <a:lnSpc>
                <a:spcPct val="120000"/>
              </a:lnSpc>
            </a:pPr>
            <a:r>
              <a:rPr lang="en-GB" sz="1200" spc="-20" dirty="0"/>
              <a:t>Following the successful acquisition of the listed company </a:t>
            </a:r>
            <a:r>
              <a:rPr lang="en-GB" sz="1200" b="1" dirty="0">
                <a:solidFill>
                  <a:schemeClr val="accent1"/>
                </a:solidFill>
                <a:latin typeface="Whitney Bold" pitchFamily="2" charset="0"/>
              </a:rPr>
              <a:t>Kapital und Wert,</a:t>
            </a:r>
            <a:r>
              <a:rPr lang="en-GB" sz="1200" spc="-20" dirty="0"/>
              <a:t> the merged entity is now traded on the Vienna Stock Exchange under the name “</a:t>
            </a:r>
            <a:r>
              <a:rPr lang="en-GB" sz="1200" b="1" dirty="0">
                <a:solidFill>
                  <a:schemeClr val="accent1"/>
                </a:solidFill>
                <a:latin typeface="Whitney Bold" pitchFamily="2" charset="0"/>
              </a:rPr>
              <a:t>Wiener Privatbank</a:t>
            </a:r>
            <a:r>
              <a:rPr lang="en-GB" sz="1200" spc="-20" dirty="0"/>
              <a:t>.”</a:t>
            </a:r>
          </a:p>
          <a:p>
            <a:pPr>
              <a:lnSpc>
                <a:spcPct val="120000"/>
              </a:lnSpc>
            </a:pPr>
            <a:endParaRPr lang="de-AT" sz="1200" dirty="0">
              <a:solidFill>
                <a:schemeClr val="accent1"/>
              </a:solidFill>
            </a:endParaRPr>
          </a:p>
        </p:txBody>
      </p:sp>
      <p:sp>
        <p:nvSpPr>
          <p:cNvPr id="10" name="TextBox 36">
            <a:extLst>
              <a:ext uri="{FF2B5EF4-FFF2-40B4-BE49-F238E27FC236}">
                <a16:creationId xmlns:a16="http://schemas.microsoft.com/office/drawing/2014/main" id="{85482367-E3D0-426F-8BF2-BB458880B56D}"/>
              </a:ext>
            </a:extLst>
          </p:cNvPr>
          <p:cNvSpPr txBox="1"/>
          <p:nvPr/>
        </p:nvSpPr>
        <p:spPr>
          <a:xfrm>
            <a:off x="3795817" y="2362924"/>
            <a:ext cx="1328048" cy="307777"/>
          </a:xfrm>
          <a:prstGeom prst="rect">
            <a:avLst/>
          </a:prstGeom>
          <a:noFill/>
        </p:spPr>
        <p:txBody>
          <a:bodyPr wrap="square" lIns="0" tIns="0" rIns="0" bIns="0" rtlCol="0">
            <a:spAutoFit/>
          </a:bodyPr>
          <a:lstStyle/>
          <a:p>
            <a:r>
              <a:rPr lang="de-AT" sz="2000" b="1" dirty="0">
                <a:solidFill>
                  <a:schemeClr val="accent1"/>
                </a:solidFill>
                <a:latin typeface="Whitney Bold" pitchFamily="2" charset="0"/>
              </a:rPr>
              <a:t>2006</a:t>
            </a:r>
          </a:p>
        </p:txBody>
      </p:sp>
      <p:sp>
        <p:nvSpPr>
          <p:cNvPr id="11" name="TextBox 28">
            <a:extLst>
              <a:ext uri="{FF2B5EF4-FFF2-40B4-BE49-F238E27FC236}">
                <a16:creationId xmlns:a16="http://schemas.microsoft.com/office/drawing/2014/main" id="{22A7D6F2-8FB4-FC46-9630-BCB19862F61B}"/>
              </a:ext>
            </a:extLst>
          </p:cNvPr>
          <p:cNvSpPr txBox="1"/>
          <p:nvPr/>
        </p:nvSpPr>
        <p:spPr>
          <a:xfrm>
            <a:off x="6566246" y="3077307"/>
            <a:ext cx="2160000" cy="1975926"/>
          </a:xfrm>
          <a:prstGeom prst="rect">
            <a:avLst/>
          </a:prstGeom>
          <a:solidFill>
            <a:schemeClr val="bg1">
              <a:alpha val="50000"/>
            </a:schemeClr>
          </a:solidFill>
        </p:spPr>
        <p:txBody>
          <a:bodyPr wrap="square" lIns="0" tIns="0" rIns="0" bIns="0" rtlCol="0">
            <a:spAutoFit/>
          </a:bodyPr>
          <a:lstStyle/>
          <a:p>
            <a:pPr>
              <a:lnSpc>
                <a:spcPct val="120000"/>
              </a:lnSpc>
            </a:pPr>
            <a:r>
              <a:rPr lang="en-GB" sz="1200" spc="-20" dirty="0"/>
              <a:t>Wiener Privatbank acquires a majority stake in </a:t>
            </a:r>
            <a:r>
              <a:rPr lang="en-GB" sz="1200" b="1" dirty="0">
                <a:solidFill>
                  <a:schemeClr val="accent1"/>
                </a:solidFill>
                <a:latin typeface="Whitney Bold" pitchFamily="2" charset="0"/>
              </a:rPr>
              <a:t>Matejka &amp; Partner Asset Management</a:t>
            </a:r>
            <a:r>
              <a:rPr lang="en-GB" sz="1200" spc="-20" dirty="0"/>
              <a:t>, one of Vienna’s most renowned asset management firms, and simultaneously initiates the expansion of its capital markets and brokerage business.</a:t>
            </a:r>
          </a:p>
          <a:p>
            <a:pPr>
              <a:lnSpc>
                <a:spcPct val="120000"/>
              </a:lnSpc>
            </a:pPr>
            <a:endParaRPr lang="de-AT" sz="1200" dirty="0">
              <a:solidFill>
                <a:schemeClr val="accent1"/>
              </a:solidFill>
            </a:endParaRPr>
          </a:p>
        </p:txBody>
      </p:sp>
      <p:sp>
        <p:nvSpPr>
          <p:cNvPr id="12" name="TextBox 36">
            <a:extLst>
              <a:ext uri="{FF2B5EF4-FFF2-40B4-BE49-F238E27FC236}">
                <a16:creationId xmlns:a16="http://schemas.microsoft.com/office/drawing/2014/main" id="{DCA5B3F6-B83D-ECA3-3A55-B3A9E2D44B21}"/>
              </a:ext>
            </a:extLst>
          </p:cNvPr>
          <p:cNvSpPr txBox="1"/>
          <p:nvPr/>
        </p:nvSpPr>
        <p:spPr>
          <a:xfrm>
            <a:off x="6566246" y="2362924"/>
            <a:ext cx="1328048" cy="307777"/>
          </a:xfrm>
          <a:prstGeom prst="rect">
            <a:avLst/>
          </a:prstGeom>
          <a:noFill/>
        </p:spPr>
        <p:txBody>
          <a:bodyPr wrap="square" lIns="0" tIns="0" rIns="0" bIns="0" rtlCol="0">
            <a:spAutoFit/>
          </a:bodyPr>
          <a:lstStyle/>
          <a:p>
            <a:r>
              <a:rPr lang="de-AT" sz="2000" b="1" dirty="0">
                <a:solidFill>
                  <a:schemeClr val="accent1"/>
                </a:solidFill>
                <a:latin typeface="Whitney Bold" pitchFamily="2" charset="0"/>
              </a:rPr>
              <a:t>2012</a:t>
            </a:r>
          </a:p>
        </p:txBody>
      </p:sp>
      <p:sp>
        <p:nvSpPr>
          <p:cNvPr id="13" name="TextBox 28">
            <a:extLst>
              <a:ext uri="{FF2B5EF4-FFF2-40B4-BE49-F238E27FC236}">
                <a16:creationId xmlns:a16="http://schemas.microsoft.com/office/drawing/2014/main" id="{245E1C90-FAAF-397E-0A82-5426F0B77388}"/>
              </a:ext>
            </a:extLst>
          </p:cNvPr>
          <p:cNvSpPr txBox="1"/>
          <p:nvPr/>
        </p:nvSpPr>
        <p:spPr>
          <a:xfrm>
            <a:off x="9336675" y="3077307"/>
            <a:ext cx="2160000" cy="1089529"/>
          </a:xfrm>
          <a:prstGeom prst="rect">
            <a:avLst/>
          </a:prstGeom>
          <a:solidFill>
            <a:schemeClr val="bg1">
              <a:alpha val="50000"/>
            </a:schemeClr>
          </a:solidFill>
        </p:spPr>
        <p:txBody>
          <a:bodyPr wrap="square" lIns="0" tIns="0" rIns="0" bIns="0" rtlCol="0">
            <a:spAutoFit/>
          </a:bodyPr>
          <a:lstStyle/>
          <a:p>
            <a:pPr>
              <a:lnSpc>
                <a:spcPct val="120000"/>
              </a:lnSpc>
            </a:pPr>
            <a:r>
              <a:rPr lang="en-GB" sz="1200" spc="-20" dirty="0"/>
              <a:t>The bank completed the takeover of </a:t>
            </a:r>
            <a:r>
              <a:rPr lang="en-GB" sz="1200" b="1" dirty="0" err="1">
                <a:solidFill>
                  <a:schemeClr val="accent1"/>
                </a:solidFill>
                <a:latin typeface="Whitney Bold" pitchFamily="2" charset="0"/>
              </a:rPr>
              <a:t>Valartis</a:t>
            </a:r>
            <a:r>
              <a:rPr lang="en-GB" sz="1200" b="1" dirty="0">
                <a:solidFill>
                  <a:schemeClr val="accent1"/>
                </a:solidFill>
                <a:latin typeface="Whitney Bold" pitchFamily="2" charset="0"/>
              </a:rPr>
              <a:t> Bank Austria</a:t>
            </a:r>
            <a:r>
              <a:rPr lang="en-GB" sz="1200" spc="-20" dirty="0"/>
              <a:t>, including its international private banking business. </a:t>
            </a:r>
          </a:p>
          <a:p>
            <a:pPr>
              <a:lnSpc>
                <a:spcPct val="120000"/>
              </a:lnSpc>
            </a:pPr>
            <a:endParaRPr lang="de-AT" sz="1200" dirty="0">
              <a:solidFill>
                <a:schemeClr val="accent1"/>
              </a:solidFill>
            </a:endParaRPr>
          </a:p>
        </p:txBody>
      </p:sp>
      <p:sp>
        <p:nvSpPr>
          <p:cNvPr id="14" name="TextBox 36">
            <a:extLst>
              <a:ext uri="{FF2B5EF4-FFF2-40B4-BE49-F238E27FC236}">
                <a16:creationId xmlns:a16="http://schemas.microsoft.com/office/drawing/2014/main" id="{1A3C1256-847E-35C9-EF4D-B228C2A265D2}"/>
              </a:ext>
            </a:extLst>
          </p:cNvPr>
          <p:cNvSpPr txBox="1"/>
          <p:nvPr/>
        </p:nvSpPr>
        <p:spPr>
          <a:xfrm>
            <a:off x="9336675" y="2362924"/>
            <a:ext cx="1328048" cy="307777"/>
          </a:xfrm>
          <a:prstGeom prst="rect">
            <a:avLst/>
          </a:prstGeom>
          <a:noFill/>
        </p:spPr>
        <p:txBody>
          <a:bodyPr wrap="square" lIns="0" tIns="0" rIns="0" bIns="0" rtlCol="0">
            <a:spAutoFit/>
          </a:bodyPr>
          <a:lstStyle/>
          <a:p>
            <a:r>
              <a:rPr lang="de-AT" sz="2000" b="1" dirty="0">
                <a:solidFill>
                  <a:schemeClr val="accent1"/>
                </a:solidFill>
                <a:latin typeface="Whitney Bold" pitchFamily="2" charset="0"/>
              </a:rPr>
              <a:t>2016</a:t>
            </a:r>
          </a:p>
        </p:txBody>
      </p:sp>
      <p:sp>
        <p:nvSpPr>
          <p:cNvPr id="16" name="Oval 15">
            <a:extLst>
              <a:ext uri="{FF2B5EF4-FFF2-40B4-BE49-F238E27FC236}">
                <a16:creationId xmlns:a16="http://schemas.microsoft.com/office/drawing/2014/main" id="{A5DA8402-548C-E83C-ACC0-7F7F39207688}"/>
              </a:ext>
            </a:extLst>
          </p:cNvPr>
          <p:cNvSpPr/>
          <p:nvPr/>
        </p:nvSpPr>
        <p:spPr>
          <a:xfrm>
            <a:off x="986984" y="2843543"/>
            <a:ext cx="144000" cy="144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17" name="Oval 16">
            <a:extLst>
              <a:ext uri="{FF2B5EF4-FFF2-40B4-BE49-F238E27FC236}">
                <a16:creationId xmlns:a16="http://schemas.microsoft.com/office/drawing/2014/main" id="{27B3270C-8AE9-D8E9-E768-2D4DBF5FE76B}"/>
              </a:ext>
            </a:extLst>
          </p:cNvPr>
          <p:cNvSpPr/>
          <p:nvPr/>
        </p:nvSpPr>
        <p:spPr>
          <a:xfrm>
            <a:off x="3730185" y="2843543"/>
            <a:ext cx="144000" cy="144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18" name="Oval 17">
            <a:extLst>
              <a:ext uri="{FF2B5EF4-FFF2-40B4-BE49-F238E27FC236}">
                <a16:creationId xmlns:a16="http://schemas.microsoft.com/office/drawing/2014/main" id="{9A028055-ED44-D440-4A77-0F7C21A083D1}"/>
              </a:ext>
            </a:extLst>
          </p:cNvPr>
          <p:cNvSpPr/>
          <p:nvPr/>
        </p:nvSpPr>
        <p:spPr>
          <a:xfrm>
            <a:off x="6553546" y="2843543"/>
            <a:ext cx="144000" cy="144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19" name="Oval 18">
            <a:extLst>
              <a:ext uri="{FF2B5EF4-FFF2-40B4-BE49-F238E27FC236}">
                <a16:creationId xmlns:a16="http://schemas.microsoft.com/office/drawing/2014/main" id="{1760DEB8-2F00-C378-5C80-01B8AFB544C7}"/>
              </a:ext>
            </a:extLst>
          </p:cNvPr>
          <p:cNvSpPr/>
          <p:nvPr/>
        </p:nvSpPr>
        <p:spPr>
          <a:xfrm>
            <a:off x="9292128" y="2843543"/>
            <a:ext cx="144000" cy="144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4" name="Textfeld 3">
            <a:extLst>
              <a:ext uri="{FF2B5EF4-FFF2-40B4-BE49-F238E27FC236}">
                <a16:creationId xmlns:a16="http://schemas.microsoft.com/office/drawing/2014/main" id="{935BC9DB-E57C-9C1A-1576-168ECDCCF282}"/>
              </a:ext>
            </a:extLst>
          </p:cNvPr>
          <p:cNvSpPr txBox="1"/>
          <p:nvPr/>
        </p:nvSpPr>
        <p:spPr>
          <a:xfrm>
            <a:off x="9336675" y="4600994"/>
            <a:ext cx="2160000" cy="1271287"/>
          </a:xfrm>
          <a:prstGeom prst="rect">
            <a:avLst/>
          </a:prstGeom>
          <a:solidFill>
            <a:schemeClr val="tx1"/>
          </a:solidFill>
          <a:ln w="12700">
            <a:noFill/>
          </a:ln>
        </p:spPr>
        <p:txBody>
          <a:bodyPr wrap="square" lIns="108000" tIns="72000" rIns="72000" bIns="108000" rtlCol="0" anchor="ctr">
            <a:spAutoFit/>
          </a:bodyPr>
          <a:lstStyle/>
          <a:p>
            <a:pPr>
              <a:lnSpc>
                <a:spcPct val="120000"/>
              </a:lnSpc>
            </a:pPr>
            <a:r>
              <a:rPr lang="en-GB" sz="1200" dirty="0" err="1">
                <a:solidFill>
                  <a:schemeClr val="bg1"/>
                </a:solidFill>
                <a:latin typeface="Whitney Bold" pitchFamily="2" charset="0"/>
              </a:rPr>
              <a:t>Valartis</a:t>
            </a:r>
            <a:r>
              <a:rPr lang="en-GB" sz="1200" dirty="0">
                <a:solidFill>
                  <a:schemeClr val="bg1"/>
                </a:solidFill>
                <a:latin typeface="Whitney Bold" pitchFamily="2" charset="0"/>
              </a:rPr>
              <a:t> Bank </a:t>
            </a:r>
            <a:r>
              <a:rPr lang="en-GB" sz="1200" dirty="0">
                <a:solidFill>
                  <a:schemeClr val="bg1"/>
                </a:solidFill>
              </a:rPr>
              <a:t>traces its roots back to </a:t>
            </a:r>
            <a:r>
              <a:rPr lang="en-GB" sz="1200" dirty="0" err="1">
                <a:solidFill>
                  <a:schemeClr val="bg1"/>
                </a:solidFill>
              </a:rPr>
              <a:t>Rosenfeldbank</a:t>
            </a:r>
            <a:r>
              <a:rPr lang="en-GB" sz="1200" dirty="0">
                <a:solidFill>
                  <a:schemeClr val="bg1"/>
                </a:solidFill>
              </a:rPr>
              <a:t>, founded in 1890 by Siegmund </a:t>
            </a:r>
            <a:r>
              <a:rPr lang="en-GB" sz="1200" dirty="0">
                <a:solidFill>
                  <a:schemeClr val="bg1"/>
                </a:solidFill>
                <a:latin typeface="Whitney Bold" pitchFamily="2" charset="0"/>
              </a:rPr>
              <a:t>Rosenfeld</a:t>
            </a:r>
            <a:r>
              <a:rPr lang="en-GB" sz="1200" dirty="0">
                <a:solidFill>
                  <a:schemeClr val="bg1"/>
                </a:solidFill>
              </a:rPr>
              <a:t>. </a:t>
            </a:r>
          </a:p>
          <a:p>
            <a:pPr>
              <a:lnSpc>
                <a:spcPct val="120000"/>
              </a:lnSpc>
            </a:pPr>
            <a:r>
              <a:rPr lang="de-AT" sz="1200" dirty="0">
                <a:solidFill>
                  <a:schemeClr val="bg1"/>
                </a:solidFill>
              </a:rPr>
              <a:t>. </a:t>
            </a:r>
          </a:p>
        </p:txBody>
      </p:sp>
    </p:spTree>
    <p:extLst>
      <p:ext uri="{BB962C8B-B14F-4D97-AF65-F5344CB8AC3E}">
        <p14:creationId xmlns:p14="http://schemas.microsoft.com/office/powerpoint/2010/main" val="3740775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P spid="16" grpId="0" animBg="1"/>
      <p:bldP spid="17" grpId="0" animBg="1"/>
      <p:bldP spid="18" grpId="0" animBg="1"/>
      <p:bldP spid="19"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F2F1DEC-9090-FB06-18BB-41D0F5CA0483}"/>
            </a:ext>
          </a:extLst>
        </p:cNvPr>
        <p:cNvGrpSpPr/>
        <p:nvPr/>
      </p:nvGrpSpPr>
      <p:grpSpPr>
        <a:xfrm>
          <a:off x="0" y="0"/>
          <a:ext cx="0" cy="0"/>
          <a:chOff x="0" y="0"/>
          <a:chExt cx="0" cy="0"/>
        </a:xfrm>
      </p:grpSpPr>
      <p:sp>
        <p:nvSpPr>
          <p:cNvPr id="13" name="Textfeld 12">
            <a:extLst>
              <a:ext uri="{FF2B5EF4-FFF2-40B4-BE49-F238E27FC236}">
                <a16:creationId xmlns:a16="http://schemas.microsoft.com/office/drawing/2014/main" id="{A6951DB5-1667-3E74-8D73-9DE5BA54E269}"/>
              </a:ext>
            </a:extLst>
          </p:cNvPr>
          <p:cNvSpPr txBox="1"/>
          <p:nvPr/>
        </p:nvSpPr>
        <p:spPr>
          <a:xfrm>
            <a:off x="684920" y="5171294"/>
            <a:ext cx="2574724" cy="1384995"/>
          </a:xfrm>
          <a:prstGeom prst="rect">
            <a:avLst/>
          </a:prstGeom>
          <a:noFill/>
        </p:spPr>
        <p:txBody>
          <a:bodyPr wrap="square">
            <a:spAutoFit/>
          </a:bodyPr>
          <a:lstStyle/>
          <a:p>
            <a:r>
              <a:rPr lang="en-GB" sz="1200" dirty="0">
                <a:solidFill>
                  <a:srgbClr val="F7F8F5"/>
                </a:solidFill>
              </a:rPr>
              <a:t>Real estate specialist and comprehensive asset and wealth manager</a:t>
            </a:r>
          </a:p>
          <a:p>
            <a:r>
              <a:rPr lang="en-GB" sz="1200" dirty="0"/>
              <a:t>Real estate specialist and comprehensive asset and wealth manager</a:t>
            </a:r>
          </a:p>
          <a:p>
            <a:endParaRPr lang="de-AT" sz="1200" dirty="0">
              <a:solidFill>
                <a:srgbClr val="F7F8F5"/>
              </a:solidFill>
            </a:endParaRPr>
          </a:p>
        </p:txBody>
      </p:sp>
      <p:sp>
        <p:nvSpPr>
          <p:cNvPr id="4" name="Titel 1">
            <a:extLst>
              <a:ext uri="{FF2B5EF4-FFF2-40B4-BE49-F238E27FC236}">
                <a16:creationId xmlns:a16="http://schemas.microsoft.com/office/drawing/2014/main" id="{A5524376-3201-45EC-2BE9-1326049C26CF}"/>
              </a:ext>
            </a:extLst>
          </p:cNvPr>
          <p:cNvSpPr txBox="1">
            <a:spLocks/>
          </p:cNvSpPr>
          <p:nvPr/>
        </p:nvSpPr>
        <p:spPr>
          <a:xfrm>
            <a:off x="696214" y="923961"/>
            <a:ext cx="2664339" cy="1691759"/>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i="1" kern="1200">
                <a:solidFill>
                  <a:schemeClr val="accent1"/>
                </a:solidFill>
                <a:latin typeface="TheSerif 5-Regular" panose="02000503050000020004" pitchFamily="2" charset="0"/>
                <a:ea typeface="+mj-ea"/>
                <a:cs typeface="+mj-cs"/>
              </a:defRPr>
            </a:lvl1pPr>
          </a:lstStyle>
          <a:p>
            <a:r>
              <a:rPr lang="en-GB" sz="2400" i="0" dirty="0">
                <a:solidFill>
                  <a:srgbClr val="F7F8F5"/>
                </a:solidFill>
                <a:latin typeface="+mj-lt"/>
              </a:rPr>
              <a:t>The 3-pillar business model of Wiener Privatbank</a:t>
            </a:r>
            <a:endParaRPr lang="de-DE" sz="2400" i="0" dirty="0">
              <a:solidFill>
                <a:srgbClr val="F7F8F5"/>
              </a:solidFill>
              <a:latin typeface="+mj-lt"/>
            </a:endParaRPr>
          </a:p>
        </p:txBody>
      </p:sp>
      <p:grpSp>
        <p:nvGrpSpPr>
          <p:cNvPr id="2" name="Gruppieren 1">
            <a:extLst>
              <a:ext uri="{FF2B5EF4-FFF2-40B4-BE49-F238E27FC236}">
                <a16:creationId xmlns:a16="http://schemas.microsoft.com/office/drawing/2014/main" id="{0E5C3F98-D86C-C8ED-0FE8-2ECD30103DAA}"/>
              </a:ext>
            </a:extLst>
          </p:cNvPr>
          <p:cNvGrpSpPr/>
          <p:nvPr/>
        </p:nvGrpSpPr>
        <p:grpSpPr>
          <a:xfrm>
            <a:off x="3531750" y="0"/>
            <a:ext cx="3324357" cy="7922941"/>
            <a:chOff x="3531750" y="0"/>
            <a:chExt cx="3324357" cy="7922941"/>
          </a:xfrm>
        </p:grpSpPr>
        <p:sp>
          <p:nvSpPr>
            <p:cNvPr id="14" name="Rechteck 13">
              <a:extLst>
                <a:ext uri="{FF2B5EF4-FFF2-40B4-BE49-F238E27FC236}">
                  <a16:creationId xmlns:a16="http://schemas.microsoft.com/office/drawing/2014/main" id="{7D0E9609-84FC-4F03-3ED8-A5182534AD4A}"/>
                </a:ext>
              </a:extLst>
            </p:cNvPr>
            <p:cNvSpPr/>
            <p:nvPr/>
          </p:nvSpPr>
          <p:spPr>
            <a:xfrm>
              <a:off x="3531750" y="0"/>
              <a:ext cx="2880000" cy="6858000"/>
            </a:xfrm>
            <a:prstGeom prst="rect">
              <a:avLst/>
            </a:prstGeom>
            <a:gradFill flip="none" rotWithShape="1">
              <a:gsLst>
                <a:gs pos="0">
                  <a:srgbClr val="CAEAF3">
                    <a:alpha val="45000"/>
                  </a:srgbClr>
                </a:gs>
                <a:gs pos="78000">
                  <a:schemeClr val="accent1"/>
                </a:gs>
              </a:gsLst>
              <a:lin ang="2700000" scaled="1"/>
              <a:tileRect/>
            </a:gra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16" name="Textfeld 15">
              <a:extLst>
                <a:ext uri="{FF2B5EF4-FFF2-40B4-BE49-F238E27FC236}">
                  <a16:creationId xmlns:a16="http://schemas.microsoft.com/office/drawing/2014/main" id="{5ACE21BC-C5DB-FBAB-9E3C-960AD95C19B3}"/>
                </a:ext>
              </a:extLst>
            </p:cNvPr>
            <p:cNvSpPr txBox="1"/>
            <p:nvPr/>
          </p:nvSpPr>
          <p:spPr>
            <a:xfrm>
              <a:off x="5058495" y="3213960"/>
              <a:ext cx="1797612" cy="4708981"/>
            </a:xfrm>
            <a:prstGeom prst="rect">
              <a:avLst/>
            </a:prstGeom>
            <a:noFill/>
          </p:spPr>
          <p:txBody>
            <a:bodyPr wrap="square">
              <a:spAutoFit/>
            </a:bodyPr>
            <a:lstStyle/>
            <a:p>
              <a:r>
                <a:rPr lang="de-AT" sz="30000" spc="-300" dirty="0">
                  <a:solidFill>
                    <a:schemeClr val="accent3">
                      <a:lumMod val="75000"/>
                    </a:schemeClr>
                  </a:solidFill>
                </a:rPr>
                <a:t>1</a:t>
              </a:r>
            </a:p>
          </p:txBody>
        </p:sp>
      </p:grpSp>
      <p:grpSp>
        <p:nvGrpSpPr>
          <p:cNvPr id="3" name="Gruppieren 2">
            <a:extLst>
              <a:ext uri="{FF2B5EF4-FFF2-40B4-BE49-F238E27FC236}">
                <a16:creationId xmlns:a16="http://schemas.microsoft.com/office/drawing/2014/main" id="{4307B56E-D8C5-6F42-A883-AAD903146A5C}"/>
              </a:ext>
            </a:extLst>
          </p:cNvPr>
          <p:cNvGrpSpPr/>
          <p:nvPr/>
        </p:nvGrpSpPr>
        <p:grpSpPr>
          <a:xfrm>
            <a:off x="6420221" y="0"/>
            <a:ext cx="2880000" cy="7922940"/>
            <a:chOff x="6420221" y="0"/>
            <a:chExt cx="2880000" cy="7922940"/>
          </a:xfrm>
        </p:grpSpPr>
        <p:sp>
          <p:nvSpPr>
            <p:cNvPr id="19" name="Rechteck 18">
              <a:extLst>
                <a:ext uri="{FF2B5EF4-FFF2-40B4-BE49-F238E27FC236}">
                  <a16:creationId xmlns:a16="http://schemas.microsoft.com/office/drawing/2014/main" id="{39E9D816-C413-4909-E1EC-813A627ED156}"/>
                </a:ext>
              </a:extLst>
            </p:cNvPr>
            <p:cNvSpPr/>
            <p:nvPr/>
          </p:nvSpPr>
          <p:spPr>
            <a:xfrm>
              <a:off x="6420221" y="0"/>
              <a:ext cx="2880000" cy="6858000"/>
            </a:xfrm>
            <a:prstGeom prst="rect">
              <a:avLst/>
            </a:prstGeom>
            <a:gradFill flip="none" rotWithShape="1">
              <a:gsLst>
                <a:gs pos="0">
                  <a:srgbClr val="CAEAF3">
                    <a:alpha val="45000"/>
                  </a:srgbClr>
                </a:gs>
                <a:gs pos="78000">
                  <a:schemeClr val="tx2"/>
                </a:gs>
              </a:gsLst>
              <a:lin ang="2700000" scaled="1"/>
              <a:tileRect/>
            </a:gra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21" name="Textfeld 20">
              <a:extLst>
                <a:ext uri="{FF2B5EF4-FFF2-40B4-BE49-F238E27FC236}">
                  <a16:creationId xmlns:a16="http://schemas.microsoft.com/office/drawing/2014/main" id="{0ADDEDD6-C8CF-56AB-52F8-09AE9612C1A8}"/>
                </a:ext>
              </a:extLst>
            </p:cNvPr>
            <p:cNvSpPr txBox="1"/>
            <p:nvPr/>
          </p:nvSpPr>
          <p:spPr>
            <a:xfrm>
              <a:off x="7488587" y="3213959"/>
              <a:ext cx="1797612" cy="4708981"/>
            </a:xfrm>
            <a:prstGeom prst="rect">
              <a:avLst/>
            </a:prstGeom>
            <a:noFill/>
          </p:spPr>
          <p:txBody>
            <a:bodyPr wrap="square">
              <a:spAutoFit/>
            </a:bodyPr>
            <a:lstStyle/>
            <a:p>
              <a:r>
                <a:rPr lang="de-AT" sz="30000" spc="-300" dirty="0">
                  <a:solidFill>
                    <a:schemeClr val="accent3">
                      <a:lumMod val="75000"/>
                    </a:schemeClr>
                  </a:solidFill>
                </a:rPr>
                <a:t>2</a:t>
              </a:r>
            </a:p>
          </p:txBody>
        </p:sp>
      </p:grpSp>
      <p:grpSp>
        <p:nvGrpSpPr>
          <p:cNvPr id="5" name="Gruppieren 4">
            <a:extLst>
              <a:ext uri="{FF2B5EF4-FFF2-40B4-BE49-F238E27FC236}">
                <a16:creationId xmlns:a16="http://schemas.microsoft.com/office/drawing/2014/main" id="{6ABEBF84-0A98-BBB3-C23D-B43BA83C9C54}"/>
              </a:ext>
            </a:extLst>
          </p:cNvPr>
          <p:cNvGrpSpPr/>
          <p:nvPr/>
        </p:nvGrpSpPr>
        <p:grpSpPr>
          <a:xfrm>
            <a:off x="9302401" y="0"/>
            <a:ext cx="2880000" cy="7922940"/>
            <a:chOff x="9302401" y="0"/>
            <a:chExt cx="2880000" cy="7922940"/>
          </a:xfrm>
        </p:grpSpPr>
        <p:sp>
          <p:nvSpPr>
            <p:cNvPr id="23" name="Rechteck 22">
              <a:extLst>
                <a:ext uri="{FF2B5EF4-FFF2-40B4-BE49-F238E27FC236}">
                  <a16:creationId xmlns:a16="http://schemas.microsoft.com/office/drawing/2014/main" id="{31B7C81A-ED3E-3994-A3C2-CF902227CF00}"/>
                </a:ext>
              </a:extLst>
            </p:cNvPr>
            <p:cNvSpPr/>
            <p:nvPr/>
          </p:nvSpPr>
          <p:spPr>
            <a:xfrm>
              <a:off x="9302401" y="0"/>
              <a:ext cx="2880000" cy="6858000"/>
            </a:xfrm>
            <a:prstGeom prst="rect">
              <a:avLst/>
            </a:prstGeom>
            <a:gradFill flip="none" rotWithShape="1">
              <a:gsLst>
                <a:gs pos="0">
                  <a:srgbClr val="CAEAF3">
                    <a:alpha val="45000"/>
                  </a:srgbClr>
                </a:gs>
                <a:gs pos="78000">
                  <a:schemeClr val="accent1"/>
                </a:gs>
              </a:gsLst>
              <a:lin ang="2700000" scaled="1"/>
              <a:tileRect/>
            </a:gra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25" name="Textfeld 24">
              <a:extLst>
                <a:ext uri="{FF2B5EF4-FFF2-40B4-BE49-F238E27FC236}">
                  <a16:creationId xmlns:a16="http://schemas.microsoft.com/office/drawing/2014/main" id="{B3A7257B-F861-A1D6-B4EB-8D15B3CCBCC9}"/>
                </a:ext>
              </a:extLst>
            </p:cNvPr>
            <p:cNvSpPr txBox="1"/>
            <p:nvPr/>
          </p:nvSpPr>
          <p:spPr>
            <a:xfrm>
              <a:off x="10463317" y="3213959"/>
              <a:ext cx="1367110" cy="4708981"/>
            </a:xfrm>
            <a:prstGeom prst="rect">
              <a:avLst/>
            </a:prstGeom>
            <a:noFill/>
          </p:spPr>
          <p:txBody>
            <a:bodyPr wrap="square">
              <a:spAutoFit/>
            </a:bodyPr>
            <a:lstStyle/>
            <a:p>
              <a:r>
                <a:rPr lang="de-AT" sz="30000" spc="-300" dirty="0">
                  <a:solidFill>
                    <a:schemeClr val="accent3">
                      <a:lumMod val="75000"/>
                    </a:schemeClr>
                  </a:solidFill>
                </a:rPr>
                <a:t>3</a:t>
              </a:r>
            </a:p>
          </p:txBody>
        </p:sp>
      </p:grpSp>
      <p:sp>
        <p:nvSpPr>
          <p:cNvPr id="28" name="Inhaltsplatzhalter 2">
            <a:extLst>
              <a:ext uri="{FF2B5EF4-FFF2-40B4-BE49-F238E27FC236}">
                <a16:creationId xmlns:a16="http://schemas.microsoft.com/office/drawing/2014/main" id="{B1332456-40AB-415D-0BE4-912EC7295293}"/>
              </a:ext>
            </a:extLst>
          </p:cNvPr>
          <p:cNvSpPr txBox="1">
            <a:spLocks/>
          </p:cNvSpPr>
          <p:nvPr/>
        </p:nvSpPr>
        <p:spPr>
          <a:xfrm>
            <a:off x="3772203" y="1075807"/>
            <a:ext cx="2390791" cy="419576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spcBef>
                <a:spcPts val="500"/>
              </a:spcBef>
              <a:buClr>
                <a:schemeClr val="bg1"/>
              </a:buClr>
            </a:pPr>
            <a:r>
              <a:rPr lang="de-DE" b="1" dirty="0">
                <a:solidFill>
                  <a:schemeClr val="bg1"/>
                </a:solidFill>
                <a:latin typeface="Whitney Bold" pitchFamily="2" charset="0"/>
              </a:rPr>
              <a:t>Investment and Asset Management</a:t>
            </a:r>
          </a:p>
          <a:p>
            <a:pPr indent="-180000">
              <a:spcBef>
                <a:spcPts val="500"/>
              </a:spcBef>
              <a:buClr>
                <a:schemeClr val="bg1"/>
              </a:buClr>
            </a:pPr>
            <a:endParaRPr lang="de-DE" b="1" dirty="0">
              <a:solidFill>
                <a:schemeClr val="bg1"/>
              </a:solidFill>
              <a:latin typeface="Whitney Bold" pitchFamily="2" charset="0"/>
            </a:endParaRPr>
          </a:p>
          <a:p>
            <a:pPr marL="180000" indent="-180000">
              <a:spcBef>
                <a:spcPts val="500"/>
              </a:spcBef>
              <a:buClr>
                <a:schemeClr val="bg1"/>
              </a:buClr>
              <a:buFont typeface="Arial" panose="020B0604020202020204" pitchFamily="34" charset="0"/>
              <a:buChar char="•"/>
            </a:pPr>
            <a:r>
              <a:rPr lang="en-GB" sz="1200" dirty="0">
                <a:solidFill>
                  <a:schemeClr val="bg1"/>
                </a:solidFill>
              </a:rPr>
              <a:t>Individual wealth management and advisory services </a:t>
            </a:r>
          </a:p>
          <a:p>
            <a:pPr marL="180000" indent="-180000">
              <a:spcBef>
                <a:spcPts val="500"/>
              </a:spcBef>
              <a:buClr>
                <a:schemeClr val="bg1"/>
              </a:buClr>
              <a:buFont typeface="Arial" panose="020B0604020202020204" pitchFamily="34" charset="0"/>
              <a:buChar char="•"/>
            </a:pPr>
            <a:r>
              <a:rPr lang="en-GB" sz="1200" dirty="0">
                <a:solidFill>
                  <a:schemeClr val="bg1"/>
                </a:solidFill>
              </a:rPr>
              <a:t>Private Brokerage </a:t>
            </a:r>
          </a:p>
          <a:p>
            <a:pPr marL="180000" indent="-180000">
              <a:spcBef>
                <a:spcPts val="500"/>
              </a:spcBef>
              <a:buClr>
                <a:schemeClr val="bg1"/>
              </a:buClr>
              <a:buFont typeface="Arial" panose="020B0604020202020204" pitchFamily="34" charset="0"/>
              <a:buChar char="•"/>
            </a:pPr>
            <a:r>
              <a:rPr lang="en-GB" sz="1200" dirty="0">
                <a:solidFill>
                  <a:schemeClr val="bg1"/>
                </a:solidFill>
              </a:rPr>
              <a:t>Fixed-term deposit investments</a:t>
            </a:r>
          </a:p>
          <a:p>
            <a:pPr marL="180000" indent="-180000">
              <a:spcBef>
                <a:spcPts val="500"/>
              </a:spcBef>
              <a:buClr>
                <a:schemeClr val="bg1"/>
              </a:buClr>
              <a:buFont typeface="Arial" panose="020B0604020202020204" pitchFamily="34" charset="0"/>
              <a:buChar char="•"/>
            </a:pPr>
            <a:r>
              <a:rPr lang="en-GB" sz="1200" dirty="0">
                <a:solidFill>
                  <a:schemeClr val="bg1"/>
                </a:solidFill>
              </a:rPr>
              <a:t>Direct investments in investment apartments</a:t>
            </a:r>
          </a:p>
          <a:p>
            <a:pPr marL="180000" indent="-180000">
              <a:spcBef>
                <a:spcPts val="500"/>
              </a:spcBef>
              <a:buClr>
                <a:schemeClr val="bg1"/>
              </a:buClr>
              <a:buFont typeface="Arial" panose="020B0604020202020204" pitchFamily="34" charset="0"/>
              <a:buChar char="•"/>
            </a:pPr>
            <a:r>
              <a:rPr lang="en-GB" sz="1200" dirty="0">
                <a:solidFill>
                  <a:schemeClr val="bg1"/>
                </a:solidFill>
              </a:rPr>
              <a:t>Specialised real estate products </a:t>
            </a:r>
          </a:p>
          <a:p>
            <a:pPr marL="180000" indent="-180000">
              <a:spcBef>
                <a:spcPts val="500"/>
              </a:spcBef>
              <a:buClr>
                <a:schemeClr val="bg1"/>
              </a:buClr>
              <a:buFont typeface="Arial" panose="020B0604020202020204" pitchFamily="34" charset="0"/>
              <a:buChar char="•"/>
            </a:pPr>
            <a:r>
              <a:rPr lang="en-GB" sz="1200" dirty="0">
                <a:solidFill>
                  <a:schemeClr val="bg1"/>
                </a:solidFill>
              </a:rPr>
              <a:t>Customised FATCA services</a:t>
            </a:r>
          </a:p>
          <a:p>
            <a:pPr marL="180000" indent="-180000">
              <a:spcBef>
                <a:spcPts val="500"/>
              </a:spcBef>
              <a:buClr>
                <a:schemeClr val="bg1"/>
              </a:buClr>
              <a:buFont typeface="Arial" panose="020B0604020202020204" pitchFamily="34" charset="0"/>
              <a:buChar char="•"/>
            </a:pPr>
            <a:endParaRPr lang="de-DE" sz="1200" dirty="0">
              <a:solidFill>
                <a:schemeClr val="bg1"/>
              </a:solidFill>
            </a:endParaRPr>
          </a:p>
        </p:txBody>
      </p:sp>
      <p:sp>
        <p:nvSpPr>
          <p:cNvPr id="29" name="Inhaltsplatzhalter 2">
            <a:extLst>
              <a:ext uri="{FF2B5EF4-FFF2-40B4-BE49-F238E27FC236}">
                <a16:creationId xmlns:a16="http://schemas.microsoft.com/office/drawing/2014/main" id="{5A9341CE-F60E-50ED-5255-664C2FB75D9E}"/>
              </a:ext>
            </a:extLst>
          </p:cNvPr>
          <p:cNvSpPr txBox="1">
            <a:spLocks/>
          </p:cNvSpPr>
          <p:nvPr/>
        </p:nvSpPr>
        <p:spPr>
          <a:xfrm>
            <a:off x="9551211" y="1075807"/>
            <a:ext cx="2390791" cy="419576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spcBef>
                <a:spcPts val="500"/>
              </a:spcBef>
              <a:buClr>
                <a:schemeClr val="bg1"/>
              </a:buClr>
            </a:pPr>
            <a:br>
              <a:rPr lang="de-DE" b="1" dirty="0">
                <a:solidFill>
                  <a:schemeClr val="bg1"/>
                </a:solidFill>
                <a:latin typeface="Whitney Bold" pitchFamily="2" charset="0"/>
              </a:rPr>
            </a:br>
            <a:r>
              <a:rPr lang="de-DE" b="1" dirty="0">
                <a:solidFill>
                  <a:schemeClr val="bg1"/>
                </a:solidFill>
                <a:latin typeface="Whitney Bold" pitchFamily="2" charset="0"/>
              </a:rPr>
              <a:t>Services  </a:t>
            </a:r>
          </a:p>
          <a:p>
            <a:pPr indent="-180000">
              <a:spcBef>
                <a:spcPts val="500"/>
              </a:spcBef>
              <a:buClr>
                <a:schemeClr val="bg1"/>
              </a:buClr>
            </a:pPr>
            <a:endParaRPr lang="de-DE" b="1" dirty="0">
              <a:solidFill>
                <a:schemeClr val="bg1"/>
              </a:solidFill>
              <a:latin typeface="Whitney Bold" pitchFamily="2" charset="0"/>
            </a:endParaRPr>
          </a:p>
          <a:p>
            <a:pPr marL="180000" indent="-180000">
              <a:lnSpc>
                <a:spcPct val="130000"/>
              </a:lnSpc>
              <a:spcBef>
                <a:spcPts val="500"/>
              </a:spcBef>
              <a:buClr>
                <a:schemeClr val="bg1"/>
              </a:buClr>
              <a:buFont typeface="Arial" panose="020B0604020202020204" pitchFamily="34" charset="0"/>
              <a:buChar char="•"/>
            </a:pPr>
            <a:r>
              <a:rPr lang="en-GB" sz="1200" dirty="0">
                <a:solidFill>
                  <a:schemeClr val="bg1"/>
                </a:solidFill>
              </a:rPr>
              <a:t>Advisory services for capital market transactions</a:t>
            </a:r>
          </a:p>
          <a:p>
            <a:pPr marL="180000" indent="-180000">
              <a:lnSpc>
                <a:spcPct val="130000"/>
              </a:lnSpc>
              <a:spcBef>
                <a:spcPts val="500"/>
              </a:spcBef>
              <a:buClr>
                <a:schemeClr val="bg1"/>
              </a:buClr>
              <a:buFont typeface="Arial" panose="020B0604020202020204" pitchFamily="34" charset="0"/>
              <a:buChar char="•"/>
            </a:pPr>
            <a:r>
              <a:rPr lang="en-GB" sz="1200" dirty="0">
                <a:solidFill>
                  <a:schemeClr val="bg1"/>
                </a:solidFill>
              </a:rPr>
              <a:t>Securities trading &amp; brokerage</a:t>
            </a:r>
          </a:p>
          <a:p>
            <a:pPr marL="180000" indent="-180000">
              <a:lnSpc>
                <a:spcPct val="130000"/>
              </a:lnSpc>
              <a:spcBef>
                <a:spcPts val="500"/>
              </a:spcBef>
              <a:buClr>
                <a:schemeClr val="bg1"/>
              </a:buClr>
              <a:buFont typeface="Arial" panose="020B0604020202020204" pitchFamily="34" charset="0"/>
              <a:buChar char="•"/>
            </a:pPr>
            <a:r>
              <a:rPr lang="en-GB" sz="1200" dirty="0">
                <a:solidFill>
                  <a:schemeClr val="bg1"/>
                </a:solidFill>
              </a:rPr>
              <a:t>Custody and portfolio management </a:t>
            </a:r>
          </a:p>
          <a:p>
            <a:pPr marL="180000" indent="-180000">
              <a:lnSpc>
                <a:spcPct val="130000"/>
              </a:lnSpc>
              <a:spcBef>
                <a:spcPts val="500"/>
              </a:spcBef>
              <a:buClr>
                <a:schemeClr val="bg1"/>
              </a:buClr>
              <a:buFont typeface="Arial" panose="020B0604020202020204" pitchFamily="34" charset="0"/>
              <a:buChar char="•"/>
            </a:pPr>
            <a:r>
              <a:rPr lang="en-GB" sz="1200" dirty="0">
                <a:solidFill>
                  <a:schemeClr val="bg1"/>
                </a:solidFill>
              </a:rPr>
              <a:t>Analysis of selected companies through in-house research</a:t>
            </a:r>
          </a:p>
          <a:p>
            <a:pPr marL="180000" indent="-180000">
              <a:spcBef>
                <a:spcPts val="500"/>
              </a:spcBef>
              <a:buClr>
                <a:schemeClr val="bg1"/>
              </a:buClr>
              <a:buFont typeface="Arial" panose="020B0604020202020204" pitchFamily="34" charset="0"/>
              <a:buChar char="•"/>
            </a:pPr>
            <a:endParaRPr lang="de-DE" sz="1200" dirty="0">
              <a:solidFill>
                <a:schemeClr val="bg1"/>
              </a:solidFill>
            </a:endParaRPr>
          </a:p>
        </p:txBody>
      </p:sp>
      <p:sp>
        <p:nvSpPr>
          <p:cNvPr id="20" name="Inhaltsplatzhalter 2">
            <a:extLst>
              <a:ext uri="{FF2B5EF4-FFF2-40B4-BE49-F238E27FC236}">
                <a16:creationId xmlns:a16="http://schemas.microsoft.com/office/drawing/2014/main" id="{71CD8F09-3758-0ED3-A041-8A8004555268}"/>
              </a:ext>
            </a:extLst>
          </p:cNvPr>
          <p:cNvSpPr txBox="1">
            <a:spLocks/>
          </p:cNvSpPr>
          <p:nvPr/>
        </p:nvSpPr>
        <p:spPr>
          <a:xfrm>
            <a:off x="6637323" y="1075807"/>
            <a:ext cx="2390791" cy="419576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spcBef>
                <a:spcPts val="500"/>
              </a:spcBef>
              <a:buClr>
                <a:schemeClr val="bg1"/>
              </a:buClr>
            </a:pPr>
            <a:br>
              <a:rPr lang="de-DE" b="1" dirty="0">
                <a:solidFill>
                  <a:schemeClr val="bg1"/>
                </a:solidFill>
                <a:latin typeface="Whitney Bold" pitchFamily="2" charset="0"/>
              </a:rPr>
            </a:br>
            <a:r>
              <a:rPr lang="de-DE" b="1" dirty="0">
                <a:solidFill>
                  <a:schemeClr val="bg1"/>
                </a:solidFill>
                <a:latin typeface="Whitney Bold" pitchFamily="2" charset="0"/>
              </a:rPr>
              <a:t>Financing </a:t>
            </a:r>
          </a:p>
          <a:p>
            <a:pPr indent="-180000">
              <a:spcBef>
                <a:spcPts val="500"/>
              </a:spcBef>
              <a:buClr>
                <a:schemeClr val="bg1"/>
              </a:buClr>
            </a:pPr>
            <a:endParaRPr lang="de-DE" b="1" dirty="0">
              <a:solidFill>
                <a:schemeClr val="bg1"/>
              </a:solidFill>
              <a:latin typeface="Whitney Bold" pitchFamily="2" charset="0"/>
            </a:endParaRPr>
          </a:p>
          <a:p>
            <a:pPr marL="180000" indent="-180000">
              <a:spcBef>
                <a:spcPts val="500"/>
              </a:spcBef>
              <a:buClr>
                <a:schemeClr val="bg1"/>
              </a:buClr>
              <a:buFont typeface="Arial" panose="020B0604020202020204" pitchFamily="34" charset="0"/>
              <a:buChar char="•"/>
            </a:pPr>
            <a:r>
              <a:rPr lang="en-GB" sz="1200" dirty="0">
                <a:solidFill>
                  <a:schemeClr val="bg1"/>
                </a:solidFill>
              </a:rPr>
              <a:t>Project financing in the real estate sector</a:t>
            </a:r>
          </a:p>
          <a:p>
            <a:pPr marL="180000" indent="-180000">
              <a:spcBef>
                <a:spcPts val="500"/>
              </a:spcBef>
              <a:buClr>
                <a:schemeClr val="bg1"/>
              </a:buClr>
              <a:buFont typeface="Arial" panose="020B0604020202020204" pitchFamily="34" charset="0"/>
              <a:buChar char="•"/>
            </a:pPr>
            <a:r>
              <a:rPr lang="en-GB" sz="1200" dirty="0">
                <a:solidFill>
                  <a:schemeClr val="bg1"/>
                </a:solidFill>
              </a:rPr>
              <a:t>Lombard lending</a:t>
            </a:r>
          </a:p>
          <a:p>
            <a:pPr marL="180000" indent="-180000">
              <a:spcBef>
                <a:spcPts val="500"/>
              </a:spcBef>
              <a:buClr>
                <a:schemeClr val="bg1"/>
              </a:buClr>
              <a:buFont typeface="Arial" panose="020B0604020202020204" pitchFamily="34" charset="0"/>
              <a:buChar char="•"/>
            </a:pPr>
            <a:r>
              <a:rPr lang="en-GB" sz="1200" dirty="0">
                <a:solidFill>
                  <a:schemeClr val="bg1"/>
                </a:solidFill>
              </a:rPr>
              <a:t>Specialised real estate products</a:t>
            </a:r>
          </a:p>
          <a:p>
            <a:pPr marL="180000" indent="-180000">
              <a:spcBef>
                <a:spcPts val="500"/>
              </a:spcBef>
              <a:buClr>
                <a:schemeClr val="bg1"/>
              </a:buClr>
              <a:buFont typeface="Arial" panose="020B0604020202020204" pitchFamily="34" charset="0"/>
              <a:buChar char="•"/>
            </a:pPr>
            <a:endParaRPr lang="de-DE" sz="1200" dirty="0">
              <a:solidFill>
                <a:schemeClr val="bg1"/>
              </a:solidFill>
            </a:endParaRPr>
          </a:p>
          <a:p>
            <a:pPr marL="180000" indent="-180000">
              <a:spcBef>
                <a:spcPts val="500"/>
              </a:spcBef>
              <a:buClr>
                <a:schemeClr val="bg1"/>
              </a:buClr>
              <a:buFont typeface="Arial" panose="020B0604020202020204" pitchFamily="34" charset="0"/>
              <a:buChar char="•"/>
            </a:pPr>
            <a:endParaRPr lang="de-DE" sz="1200" dirty="0">
              <a:solidFill>
                <a:schemeClr val="bg1"/>
              </a:solidFill>
            </a:endParaRPr>
          </a:p>
          <a:p>
            <a:pPr marL="180000" indent="-180000">
              <a:spcBef>
                <a:spcPts val="500"/>
              </a:spcBef>
              <a:buClr>
                <a:schemeClr val="bg1"/>
              </a:buClr>
              <a:buFont typeface="Arial" panose="020B0604020202020204" pitchFamily="34" charset="0"/>
              <a:buChar char="•"/>
            </a:pPr>
            <a:endParaRPr lang="de-DE" sz="1200" dirty="0">
              <a:solidFill>
                <a:schemeClr val="bg1"/>
              </a:solidFill>
            </a:endParaRPr>
          </a:p>
          <a:p>
            <a:pPr marL="180000" indent="-180000">
              <a:spcBef>
                <a:spcPts val="500"/>
              </a:spcBef>
              <a:buClr>
                <a:schemeClr val="bg1"/>
              </a:buClr>
              <a:buFont typeface="Arial" panose="020B0604020202020204" pitchFamily="34" charset="0"/>
              <a:buChar char="•"/>
            </a:pPr>
            <a:endParaRPr lang="de-DE" sz="1200" dirty="0">
              <a:solidFill>
                <a:schemeClr val="bg1"/>
              </a:solidFill>
            </a:endParaRPr>
          </a:p>
          <a:p>
            <a:pPr marL="180000" indent="-180000">
              <a:spcBef>
                <a:spcPts val="500"/>
              </a:spcBef>
              <a:buClr>
                <a:schemeClr val="bg1"/>
              </a:buClr>
              <a:buFont typeface="Arial" panose="020B0604020202020204" pitchFamily="34" charset="0"/>
              <a:buChar char="•"/>
            </a:pPr>
            <a:endParaRPr lang="de-DE" sz="1200" dirty="0">
              <a:solidFill>
                <a:schemeClr val="bg1"/>
              </a:solidFill>
            </a:endParaRPr>
          </a:p>
        </p:txBody>
      </p:sp>
      <p:sp>
        <p:nvSpPr>
          <p:cNvPr id="39" name="Foliennummernplatzhalter 38">
            <a:extLst>
              <a:ext uri="{FF2B5EF4-FFF2-40B4-BE49-F238E27FC236}">
                <a16:creationId xmlns:a16="http://schemas.microsoft.com/office/drawing/2014/main" id="{D3FE3D46-0537-6A2D-C51B-2D83FA3C9654}"/>
              </a:ext>
            </a:extLst>
          </p:cNvPr>
          <p:cNvSpPr>
            <a:spLocks noGrp="1"/>
          </p:cNvSpPr>
          <p:nvPr>
            <p:ph type="sldNum" sz="quarter" idx="4"/>
          </p:nvPr>
        </p:nvSpPr>
        <p:spPr>
          <a:xfrm>
            <a:off x="8835949" y="6091024"/>
            <a:ext cx="2743200" cy="234455"/>
          </a:xfrm>
        </p:spPr>
        <p:txBody>
          <a:bodyPr/>
          <a:lstStyle/>
          <a:p>
            <a:fld id="{867F421F-A6CC-D64B-BF47-AD6360142D44}" type="slidenum">
              <a:rPr lang="de-DE" smtClean="0"/>
              <a:pPr/>
              <a:t>6</a:t>
            </a:fld>
            <a:endParaRPr lang="de-DE" dirty="0"/>
          </a:p>
        </p:txBody>
      </p:sp>
      <p:sp>
        <p:nvSpPr>
          <p:cNvPr id="7" name="Textplatzhalter 4">
            <a:extLst>
              <a:ext uri="{FF2B5EF4-FFF2-40B4-BE49-F238E27FC236}">
                <a16:creationId xmlns:a16="http://schemas.microsoft.com/office/drawing/2014/main" id="{14B5DCAE-CB90-630A-CE38-530E069D614F}"/>
              </a:ext>
            </a:extLst>
          </p:cNvPr>
          <p:cNvSpPr txBox="1">
            <a:spLocks/>
          </p:cNvSpPr>
          <p:nvPr/>
        </p:nvSpPr>
        <p:spPr>
          <a:xfrm>
            <a:off x="695325" y="576461"/>
            <a:ext cx="5184775" cy="400050"/>
          </a:xfrm>
          <a:prstGeom prst="rect">
            <a:avLst/>
          </a:prstGeom>
        </p:spPr>
        <p:txBody>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000" dirty="0">
                <a:solidFill>
                  <a:schemeClr val="bg1"/>
                </a:solidFill>
              </a:rPr>
              <a:t>WIENER PRIVATBANK</a:t>
            </a:r>
          </a:p>
        </p:txBody>
      </p:sp>
    </p:spTree>
    <p:extLst>
      <p:ext uri="{BB962C8B-B14F-4D97-AF65-F5344CB8AC3E}">
        <p14:creationId xmlns:p14="http://schemas.microsoft.com/office/powerpoint/2010/main" val="1991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15E43A-83AA-D5D8-00E1-EF7DBA771CC2}"/>
              </a:ext>
            </a:extLst>
          </p:cNvPr>
          <p:cNvSpPr>
            <a:spLocks noGrp="1"/>
          </p:cNvSpPr>
          <p:nvPr>
            <p:ph type="title"/>
          </p:nvPr>
        </p:nvSpPr>
        <p:spPr>
          <a:xfrm>
            <a:off x="707511" y="868560"/>
            <a:ext cx="7204589" cy="1714500"/>
          </a:xfrm>
        </p:spPr>
        <p:txBody>
          <a:bodyPr/>
          <a:lstStyle/>
          <a:p>
            <a:r>
              <a:rPr lang="en-GB" dirty="0">
                <a:latin typeface="+mj-lt"/>
              </a:rPr>
              <a:t>Investment and Asset Management</a:t>
            </a:r>
            <a:br>
              <a:rPr lang="de-DE" dirty="0">
                <a:latin typeface="+mj-lt"/>
              </a:rPr>
            </a:br>
            <a:endParaRPr lang="de-DE" dirty="0">
              <a:latin typeface="+mj-lt"/>
            </a:endParaRPr>
          </a:p>
        </p:txBody>
      </p:sp>
      <p:sp>
        <p:nvSpPr>
          <p:cNvPr id="5" name="Textplatzhalter 4">
            <a:extLst>
              <a:ext uri="{FF2B5EF4-FFF2-40B4-BE49-F238E27FC236}">
                <a16:creationId xmlns:a16="http://schemas.microsoft.com/office/drawing/2014/main" id="{8F9DBC4A-7FCA-767C-FA42-3D1CF379DEEC}"/>
              </a:ext>
            </a:extLst>
          </p:cNvPr>
          <p:cNvSpPr>
            <a:spLocks noGrp="1"/>
          </p:cNvSpPr>
          <p:nvPr>
            <p:ph type="body" sz="quarter" idx="12"/>
          </p:nvPr>
        </p:nvSpPr>
        <p:spPr/>
        <p:txBody>
          <a:bodyPr/>
          <a:lstStyle/>
          <a:p>
            <a:r>
              <a:rPr lang="de-DE" dirty="0"/>
              <a:t>PILLAR 1</a:t>
            </a:r>
          </a:p>
        </p:txBody>
      </p:sp>
      <p:sp>
        <p:nvSpPr>
          <p:cNvPr id="7" name="Textfeld 6">
            <a:extLst>
              <a:ext uri="{FF2B5EF4-FFF2-40B4-BE49-F238E27FC236}">
                <a16:creationId xmlns:a16="http://schemas.microsoft.com/office/drawing/2014/main" id="{AA8E0AF7-A13D-0ABA-D45A-4FD2664B10DC}"/>
              </a:ext>
            </a:extLst>
          </p:cNvPr>
          <p:cNvSpPr txBox="1"/>
          <p:nvPr/>
        </p:nvSpPr>
        <p:spPr>
          <a:xfrm>
            <a:off x="707511" y="1961950"/>
            <a:ext cx="5184000" cy="4487382"/>
          </a:xfrm>
          <a:prstGeom prst="rect">
            <a:avLst/>
          </a:prstGeom>
          <a:noFill/>
        </p:spPr>
        <p:txBody>
          <a:bodyPr wrap="square">
            <a:spAutoFit/>
          </a:bodyPr>
          <a:lstStyle/>
          <a:p>
            <a:pPr marL="180000" indent="-180000">
              <a:lnSpc>
                <a:spcPct val="120000"/>
              </a:lnSpc>
              <a:spcBef>
                <a:spcPts val="600"/>
              </a:spcBef>
              <a:buClr>
                <a:schemeClr val="tx1"/>
              </a:buClr>
              <a:buFont typeface="Arial" panose="020B0604020202020204" pitchFamily="34" charset="0"/>
              <a:buChar char="•"/>
            </a:pPr>
            <a:r>
              <a:rPr lang="en-GB" sz="1200" b="1" dirty="0">
                <a:latin typeface="Whitney Bold" pitchFamily="2" charset="0"/>
              </a:rPr>
              <a:t>Institutional investors: </a:t>
            </a:r>
            <a:r>
              <a:rPr lang="en-GB" sz="1200" dirty="0"/>
              <a:t>Focus on net-asset-value-based real estate investments and opportunistic market investments with a balanced risk/yield potential primarily in Austria and in other selectively included markets</a:t>
            </a:r>
          </a:p>
          <a:p>
            <a:pPr marL="180000" indent="-180000">
              <a:lnSpc>
                <a:spcPct val="120000"/>
              </a:lnSpc>
              <a:spcBef>
                <a:spcPts val="600"/>
              </a:spcBef>
              <a:buClr>
                <a:schemeClr val="tx1"/>
              </a:buClr>
              <a:buFont typeface="Arial" panose="020B0604020202020204" pitchFamily="34" charset="0"/>
              <a:buChar char="•"/>
            </a:pPr>
            <a:r>
              <a:rPr lang="en-GB" sz="1200" b="1" dirty="0">
                <a:latin typeface="Whitney Bold" pitchFamily="2" charset="0"/>
              </a:rPr>
              <a:t>Trusts/Foundations: </a:t>
            </a:r>
            <a:r>
              <a:rPr lang="en-GB" sz="1200" dirty="0"/>
              <a:t>Wealth management based on professional in-house asset management in cooperation with Matejka &amp; Partner Asset Management using bespoke asset allocation tailored to client requirements (including real estate investment opportunities). </a:t>
            </a:r>
          </a:p>
          <a:p>
            <a:pPr marL="180000" indent="-180000">
              <a:lnSpc>
                <a:spcPct val="120000"/>
              </a:lnSpc>
              <a:spcBef>
                <a:spcPts val="600"/>
              </a:spcBef>
              <a:buClr>
                <a:schemeClr val="tx1"/>
              </a:buClr>
              <a:buFont typeface="Arial" panose="020B0604020202020204" pitchFamily="34" charset="0"/>
              <a:buChar char="•"/>
            </a:pPr>
            <a:endParaRPr lang="en-GB" sz="1200" b="1" dirty="0">
              <a:latin typeface="Whitney Bold" pitchFamily="2" charset="0"/>
            </a:endParaRPr>
          </a:p>
          <a:p>
            <a:pPr marL="180000" indent="-180000">
              <a:lnSpc>
                <a:spcPct val="120000"/>
              </a:lnSpc>
              <a:spcBef>
                <a:spcPts val="600"/>
              </a:spcBef>
              <a:buClr>
                <a:schemeClr val="tx1"/>
              </a:buClr>
              <a:buFont typeface="Arial" panose="020B0604020202020204" pitchFamily="34" charset="0"/>
              <a:buChar char="•"/>
            </a:pPr>
            <a:r>
              <a:rPr lang="en-GB" sz="1200" b="1" dirty="0">
                <a:latin typeface="Whitney Bold" pitchFamily="2" charset="0"/>
              </a:rPr>
              <a:t>Private clients: </a:t>
            </a:r>
            <a:r>
              <a:rPr lang="en-GB" sz="1200" dirty="0"/>
              <a:t>Private banking approach based on award-winning individual funds as well as actively managed funds-of-funds and special funds.</a:t>
            </a:r>
          </a:p>
          <a:p>
            <a:pPr marL="171450" indent="-171450">
              <a:buFont typeface="Symbol" pitchFamily="2" charset="2"/>
              <a:buChar char="-"/>
            </a:pPr>
            <a:endParaRPr lang="en-GB" sz="1200" dirty="0"/>
          </a:p>
          <a:p>
            <a:pPr marL="180000" indent="-180000">
              <a:lnSpc>
                <a:spcPct val="120000"/>
              </a:lnSpc>
              <a:spcBef>
                <a:spcPts val="600"/>
              </a:spcBef>
              <a:buClr>
                <a:schemeClr val="tx1"/>
              </a:buClr>
              <a:buFont typeface="Arial" panose="020B0604020202020204" pitchFamily="34" charset="0"/>
              <a:buChar char="•"/>
            </a:pPr>
            <a:endParaRPr lang="en-GB" sz="1200" dirty="0"/>
          </a:p>
          <a:p>
            <a:pPr>
              <a:lnSpc>
                <a:spcPct val="120000"/>
              </a:lnSpc>
              <a:spcBef>
                <a:spcPts val="600"/>
              </a:spcBef>
              <a:buClr>
                <a:schemeClr val="tx1"/>
              </a:buClr>
            </a:pPr>
            <a:r>
              <a:rPr lang="en-GB" sz="1200" dirty="0"/>
              <a:t>In addition, Wiener Privatbank offers attractive opportunities to invest in apartment buildings or apartments in old buildings with considerable potential for appreciation and fixed-term deposits with different terms.</a:t>
            </a:r>
          </a:p>
          <a:p>
            <a:pPr>
              <a:lnSpc>
                <a:spcPct val="120000"/>
              </a:lnSpc>
              <a:spcBef>
                <a:spcPts val="600"/>
              </a:spcBef>
              <a:buClr>
                <a:schemeClr val="tx1"/>
              </a:buClr>
            </a:pPr>
            <a:endParaRPr lang="de-AT" sz="1200" dirty="0"/>
          </a:p>
        </p:txBody>
      </p:sp>
      <p:sp>
        <p:nvSpPr>
          <p:cNvPr id="4" name="Foliennummernplatzhalter 3">
            <a:extLst>
              <a:ext uri="{FF2B5EF4-FFF2-40B4-BE49-F238E27FC236}">
                <a16:creationId xmlns:a16="http://schemas.microsoft.com/office/drawing/2014/main" id="{751369A6-B5A5-4988-9979-C181FF963022}"/>
              </a:ext>
            </a:extLst>
          </p:cNvPr>
          <p:cNvSpPr>
            <a:spLocks noGrp="1"/>
          </p:cNvSpPr>
          <p:nvPr>
            <p:ph type="sldNum" sz="quarter" idx="4"/>
          </p:nvPr>
        </p:nvSpPr>
        <p:spPr/>
        <p:txBody>
          <a:bodyPr/>
          <a:lstStyle/>
          <a:p>
            <a:fld id="{867F421F-A6CC-D64B-BF47-AD6360142D44}" type="slidenum">
              <a:rPr lang="de-DE" smtClean="0"/>
              <a:pPr/>
              <a:t>7</a:t>
            </a:fld>
            <a:endParaRPr lang="de-DE" dirty="0"/>
          </a:p>
        </p:txBody>
      </p:sp>
      <p:grpSp>
        <p:nvGrpSpPr>
          <p:cNvPr id="20" name="Gruppieren 19">
            <a:extLst>
              <a:ext uri="{FF2B5EF4-FFF2-40B4-BE49-F238E27FC236}">
                <a16:creationId xmlns:a16="http://schemas.microsoft.com/office/drawing/2014/main" id="{8612E94B-9281-42DD-3A37-5E8838B0BD05}"/>
              </a:ext>
            </a:extLst>
          </p:cNvPr>
          <p:cNvGrpSpPr/>
          <p:nvPr/>
        </p:nvGrpSpPr>
        <p:grpSpPr>
          <a:xfrm>
            <a:off x="9313985" y="0"/>
            <a:ext cx="3324357" cy="7922941"/>
            <a:chOff x="3531750" y="0"/>
            <a:chExt cx="3324357" cy="7922941"/>
          </a:xfrm>
        </p:grpSpPr>
        <p:sp>
          <p:nvSpPr>
            <p:cNvPr id="21" name="Rechteck 20">
              <a:extLst>
                <a:ext uri="{FF2B5EF4-FFF2-40B4-BE49-F238E27FC236}">
                  <a16:creationId xmlns:a16="http://schemas.microsoft.com/office/drawing/2014/main" id="{E9B57E2D-AA27-DFDE-F5CB-4F2BCD7C682F}"/>
                </a:ext>
              </a:extLst>
            </p:cNvPr>
            <p:cNvSpPr/>
            <p:nvPr/>
          </p:nvSpPr>
          <p:spPr>
            <a:xfrm>
              <a:off x="3531750" y="0"/>
              <a:ext cx="2880000" cy="6858000"/>
            </a:xfrm>
            <a:prstGeom prst="rect">
              <a:avLst/>
            </a:prstGeom>
            <a:gradFill flip="none" rotWithShape="1">
              <a:gsLst>
                <a:gs pos="0">
                  <a:srgbClr val="CAEAF3">
                    <a:alpha val="45000"/>
                  </a:srgbClr>
                </a:gs>
                <a:gs pos="78000">
                  <a:schemeClr val="accent1"/>
                </a:gs>
              </a:gsLst>
              <a:lin ang="2700000" scaled="1"/>
              <a:tileRect/>
            </a:gra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22" name="Textfeld 21">
              <a:extLst>
                <a:ext uri="{FF2B5EF4-FFF2-40B4-BE49-F238E27FC236}">
                  <a16:creationId xmlns:a16="http://schemas.microsoft.com/office/drawing/2014/main" id="{899EF878-D139-E39B-5DB2-83D60368A11B}"/>
                </a:ext>
              </a:extLst>
            </p:cNvPr>
            <p:cNvSpPr txBox="1"/>
            <p:nvPr/>
          </p:nvSpPr>
          <p:spPr>
            <a:xfrm>
              <a:off x="5058495" y="3213960"/>
              <a:ext cx="1797612" cy="4708981"/>
            </a:xfrm>
            <a:prstGeom prst="rect">
              <a:avLst/>
            </a:prstGeom>
            <a:noFill/>
          </p:spPr>
          <p:txBody>
            <a:bodyPr wrap="square">
              <a:spAutoFit/>
            </a:bodyPr>
            <a:lstStyle/>
            <a:p>
              <a:r>
                <a:rPr lang="de-AT" sz="30000" spc="-300" dirty="0">
                  <a:solidFill>
                    <a:schemeClr val="accent3">
                      <a:lumMod val="75000"/>
                    </a:schemeClr>
                  </a:solidFill>
                </a:rPr>
                <a:t>1</a:t>
              </a:r>
            </a:p>
          </p:txBody>
        </p:sp>
      </p:grpSp>
      <p:grpSp>
        <p:nvGrpSpPr>
          <p:cNvPr id="23" name="Gruppieren 22">
            <a:extLst>
              <a:ext uri="{FF2B5EF4-FFF2-40B4-BE49-F238E27FC236}">
                <a16:creationId xmlns:a16="http://schemas.microsoft.com/office/drawing/2014/main" id="{49BCF7BF-6631-4640-D2E4-221DCB65F5BA}"/>
              </a:ext>
            </a:extLst>
          </p:cNvPr>
          <p:cNvGrpSpPr/>
          <p:nvPr/>
        </p:nvGrpSpPr>
        <p:grpSpPr>
          <a:xfrm>
            <a:off x="12202456" y="0"/>
            <a:ext cx="2880000" cy="7922940"/>
            <a:chOff x="6420221" y="0"/>
            <a:chExt cx="2880000" cy="7922940"/>
          </a:xfrm>
        </p:grpSpPr>
        <p:sp>
          <p:nvSpPr>
            <p:cNvPr id="24" name="Rechteck 23">
              <a:extLst>
                <a:ext uri="{FF2B5EF4-FFF2-40B4-BE49-F238E27FC236}">
                  <a16:creationId xmlns:a16="http://schemas.microsoft.com/office/drawing/2014/main" id="{81C4EBBC-BDFD-744B-8319-87071D93D56D}"/>
                </a:ext>
              </a:extLst>
            </p:cNvPr>
            <p:cNvSpPr/>
            <p:nvPr/>
          </p:nvSpPr>
          <p:spPr>
            <a:xfrm>
              <a:off x="6420221" y="0"/>
              <a:ext cx="2880000" cy="6858000"/>
            </a:xfrm>
            <a:prstGeom prst="rect">
              <a:avLst/>
            </a:prstGeom>
            <a:gradFill flip="none" rotWithShape="1">
              <a:gsLst>
                <a:gs pos="0">
                  <a:srgbClr val="CAEAF3">
                    <a:alpha val="45000"/>
                  </a:srgbClr>
                </a:gs>
                <a:gs pos="78000">
                  <a:schemeClr val="accent1"/>
                </a:gs>
              </a:gsLst>
              <a:lin ang="2700000" scaled="1"/>
              <a:tileRect/>
            </a:gra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25" name="Textfeld 24">
              <a:extLst>
                <a:ext uri="{FF2B5EF4-FFF2-40B4-BE49-F238E27FC236}">
                  <a16:creationId xmlns:a16="http://schemas.microsoft.com/office/drawing/2014/main" id="{164BBE6D-B4C8-0404-2E5E-1F3A45AB72C5}"/>
                </a:ext>
              </a:extLst>
            </p:cNvPr>
            <p:cNvSpPr txBox="1"/>
            <p:nvPr/>
          </p:nvSpPr>
          <p:spPr>
            <a:xfrm>
              <a:off x="7488587" y="3213959"/>
              <a:ext cx="1797612" cy="4708981"/>
            </a:xfrm>
            <a:prstGeom prst="rect">
              <a:avLst/>
            </a:prstGeom>
            <a:noFill/>
          </p:spPr>
          <p:txBody>
            <a:bodyPr wrap="square">
              <a:spAutoFit/>
            </a:bodyPr>
            <a:lstStyle/>
            <a:p>
              <a:r>
                <a:rPr lang="de-AT" sz="30000" spc="-300" dirty="0">
                  <a:solidFill>
                    <a:schemeClr val="accent3">
                      <a:lumMod val="75000"/>
                    </a:schemeClr>
                  </a:solidFill>
                </a:rPr>
                <a:t>2</a:t>
              </a:r>
            </a:p>
          </p:txBody>
        </p:sp>
      </p:grpSp>
      <p:grpSp>
        <p:nvGrpSpPr>
          <p:cNvPr id="26" name="Gruppieren 25">
            <a:extLst>
              <a:ext uri="{FF2B5EF4-FFF2-40B4-BE49-F238E27FC236}">
                <a16:creationId xmlns:a16="http://schemas.microsoft.com/office/drawing/2014/main" id="{4F062D83-DAC9-3AC1-B280-E22CEA22F2F8}"/>
              </a:ext>
            </a:extLst>
          </p:cNvPr>
          <p:cNvGrpSpPr/>
          <p:nvPr/>
        </p:nvGrpSpPr>
        <p:grpSpPr>
          <a:xfrm>
            <a:off x="15084636" y="0"/>
            <a:ext cx="2880000" cy="7922940"/>
            <a:chOff x="9302401" y="0"/>
            <a:chExt cx="2880000" cy="7922940"/>
          </a:xfrm>
        </p:grpSpPr>
        <p:sp>
          <p:nvSpPr>
            <p:cNvPr id="27" name="Rechteck 26">
              <a:extLst>
                <a:ext uri="{FF2B5EF4-FFF2-40B4-BE49-F238E27FC236}">
                  <a16:creationId xmlns:a16="http://schemas.microsoft.com/office/drawing/2014/main" id="{67E94F03-DC7C-BA43-4636-10A6BC0D172E}"/>
                </a:ext>
              </a:extLst>
            </p:cNvPr>
            <p:cNvSpPr/>
            <p:nvPr/>
          </p:nvSpPr>
          <p:spPr>
            <a:xfrm>
              <a:off x="9302401" y="0"/>
              <a:ext cx="2880000" cy="6858000"/>
            </a:xfrm>
            <a:prstGeom prst="rect">
              <a:avLst/>
            </a:prstGeom>
            <a:gradFill flip="none" rotWithShape="1">
              <a:gsLst>
                <a:gs pos="0">
                  <a:srgbClr val="CAEAF3">
                    <a:alpha val="45000"/>
                  </a:srgbClr>
                </a:gs>
                <a:gs pos="78000">
                  <a:schemeClr val="accent1"/>
                </a:gs>
              </a:gsLst>
              <a:lin ang="2700000" scaled="1"/>
              <a:tileRect/>
            </a:gra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28" name="Textfeld 27">
              <a:extLst>
                <a:ext uri="{FF2B5EF4-FFF2-40B4-BE49-F238E27FC236}">
                  <a16:creationId xmlns:a16="http://schemas.microsoft.com/office/drawing/2014/main" id="{54EE4B93-7CD1-704C-C619-657C760B3E61}"/>
                </a:ext>
              </a:extLst>
            </p:cNvPr>
            <p:cNvSpPr txBox="1"/>
            <p:nvPr/>
          </p:nvSpPr>
          <p:spPr>
            <a:xfrm>
              <a:off x="10463317" y="3213959"/>
              <a:ext cx="1367110" cy="4708981"/>
            </a:xfrm>
            <a:prstGeom prst="rect">
              <a:avLst/>
            </a:prstGeom>
            <a:noFill/>
          </p:spPr>
          <p:txBody>
            <a:bodyPr wrap="square">
              <a:spAutoFit/>
            </a:bodyPr>
            <a:lstStyle/>
            <a:p>
              <a:r>
                <a:rPr lang="de-AT" sz="30000" spc="-300" dirty="0">
                  <a:solidFill>
                    <a:schemeClr val="accent3">
                      <a:lumMod val="75000"/>
                    </a:schemeClr>
                  </a:solidFill>
                </a:rPr>
                <a:t>3</a:t>
              </a:r>
            </a:p>
          </p:txBody>
        </p:sp>
      </p:grpSp>
    </p:spTree>
    <p:extLst>
      <p:ext uri="{BB962C8B-B14F-4D97-AF65-F5344CB8AC3E}">
        <p14:creationId xmlns:p14="http://schemas.microsoft.com/office/powerpoint/2010/main" val="1511571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71C5D64-42CC-6DB4-21BB-747E0DC76A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27EF35-E8E3-2D76-4545-490DA865DB69}"/>
              </a:ext>
            </a:extLst>
          </p:cNvPr>
          <p:cNvSpPr>
            <a:spLocks noGrp="1"/>
          </p:cNvSpPr>
          <p:nvPr>
            <p:ph type="title" idx="4294967295"/>
          </p:nvPr>
        </p:nvSpPr>
        <p:spPr>
          <a:xfrm>
            <a:off x="707511" y="868561"/>
            <a:ext cx="8128438" cy="635916"/>
          </a:xfrm>
          <a:prstGeom prst="rect">
            <a:avLst/>
          </a:prstGeom>
        </p:spPr>
        <p:txBody>
          <a:bodyPr>
            <a:normAutofit fontScale="90000"/>
          </a:bodyPr>
          <a:lstStyle/>
          <a:p>
            <a:r>
              <a:rPr lang="de-DE" i="0" dirty="0">
                <a:solidFill>
                  <a:schemeClr val="bg1"/>
                </a:solidFill>
                <a:latin typeface="+mj-lt"/>
              </a:rPr>
              <a:t>Financing </a:t>
            </a:r>
          </a:p>
        </p:txBody>
      </p:sp>
      <p:sp>
        <p:nvSpPr>
          <p:cNvPr id="3" name="Textplatzhalter 3">
            <a:extLst>
              <a:ext uri="{FF2B5EF4-FFF2-40B4-BE49-F238E27FC236}">
                <a16:creationId xmlns:a16="http://schemas.microsoft.com/office/drawing/2014/main" id="{9EC16BAB-0390-2D4F-2E00-E827420D56A3}"/>
              </a:ext>
            </a:extLst>
          </p:cNvPr>
          <p:cNvSpPr txBox="1">
            <a:spLocks/>
          </p:cNvSpPr>
          <p:nvPr/>
        </p:nvSpPr>
        <p:spPr>
          <a:xfrm>
            <a:off x="695325" y="576461"/>
            <a:ext cx="5184775" cy="40005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000" dirty="0">
                <a:solidFill>
                  <a:schemeClr val="bg1"/>
                </a:solidFill>
              </a:rPr>
              <a:t>PILLAR 2</a:t>
            </a:r>
          </a:p>
        </p:txBody>
      </p:sp>
      <p:sp>
        <p:nvSpPr>
          <p:cNvPr id="5" name="Textplatzhalter 2">
            <a:extLst>
              <a:ext uri="{FF2B5EF4-FFF2-40B4-BE49-F238E27FC236}">
                <a16:creationId xmlns:a16="http://schemas.microsoft.com/office/drawing/2014/main" id="{147BA73F-A624-72D9-2B52-440B6C2DBD30}"/>
              </a:ext>
            </a:extLst>
          </p:cNvPr>
          <p:cNvSpPr txBox="1">
            <a:spLocks/>
          </p:cNvSpPr>
          <p:nvPr/>
        </p:nvSpPr>
        <p:spPr>
          <a:xfrm>
            <a:off x="695326" y="2088000"/>
            <a:ext cx="5184774" cy="391081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spcBef>
                <a:spcPts val="500"/>
              </a:spcBef>
              <a:buClr>
                <a:schemeClr val="bg1"/>
              </a:buClr>
              <a:buFont typeface="Arial" panose="020B0604020202020204" pitchFamily="34" charset="0"/>
              <a:buChar char="•"/>
            </a:pPr>
            <a:r>
              <a:rPr lang="en-GB" sz="1200" dirty="0">
                <a:solidFill>
                  <a:schemeClr val="bg1"/>
                </a:solidFill>
              </a:rPr>
              <a:t>Tailored financing solutions for real estate development projects and property acquisitions</a:t>
            </a:r>
          </a:p>
          <a:p>
            <a:pPr marL="180000" indent="-180000">
              <a:spcBef>
                <a:spcPts val="500"/>
              </a:spcBef>
              <a:buClr>
                <a:schemeClr val="bg1"/>
              </a:buClr>
              <a:buFont typeface="Arial" panose="020B0604020202020204" pitchFamily="34" charset="0"/>
              <a:buChar char="•"/>
            </a:pPr>
            <a:r>
              <a:rPr lang="en-GB" sz="1200" dirty="0">
                <a:solidFill>
                  <a:schemeClr val="bg1"/>
                </a:solidFill>
              </a:rPr>
              <a:t>Specialised and individualised financing solutions </a:t>
            </a:r>
          </a:p>
          <a:p>
            <a:pPr marL="180000" indent="-180000">
              <a:spcBef>
                <a:spcPts val="500"/>
              </a:spcBef>
              <a:buClr>
                <a:schemeClr val="bg1"/>
              </a:buClr>
              <a:buFont typeface="Arial" panose="020B0604020202020204" pitchFamily="34" charset="0"/>
              <a:buChar char="•"/>
            </a:pPr>
            <a:r>
              <a:rPr lang="en-GB" sz="1200" dirty="0">
                <a:solidFill>
                  <a:schemeClr val="bg1"/>
                </a:solidFill>
              </a:rPr>
              <a:t>Financial due diligence as well as structuring and syndication of project financing in the real estate sector</a:t>
            </a:r>
          </a:p>
          <a:p>
            <a:pPr marL="180000" indent="-180000">
              <a:spcBef>
                <a:spcPts val="500"/>
              </a:spcBef>
              <a:buClr>
                <a:schemeClr val="bg1"/>
              </a:buClr>
              <a:buFont typeface="Arial" panose="020B0604020202020204" pitchFamily="34" charset="0"/>
              <a:buChar char="•"/>
            </a:pPr>
            <a:r>
              <a:rPr lang="en-GB" sz="1200" dirty="0">
                <a:solidFill>
                  <a:schemeClr val="bg1"/>
                </a:solidFill>
              </a:rPr>
              <a:t>Lombard lending for private banking clients</a:t>
            </a:r>
          </a:p>
          <a:p>
            <a:pPr marL="180000" indent="-180000">
              <a:spcBef>
                <a:spcPts val="500"/>
              </a:spcBef>
              <a:buClr>
                <a:schemeClr val="bg1"/>
              </a:buClr>
              <a:buFont typeface="Arial" panose="020B0604020202020204" pitchFamily="34" charset="0"/>
              <a:buChar char="•"/>
            </a:pPr>
            <a:endParaRPr lang="de-DE" sz="1200" dirty="0">
              <a:solidFill>
                <a:schemeClr val="bg1"/>
              </a:solidFill>
            </a:endParaRPr>
          </a:p>
        </p:txBody>
      </p:sp>
      <p:sp>
        <p:nvSpPr>
          <p:cNvPr id="4" name="Foliennummernplatzhalter 3">
            <a:extLst>
              <a:ext uri="{FF2B5EF4-FFF2-40B4-BE49-F238E27FC236}">
                <a16:creationId xmlns:a16="http://schemas.microsoft.com/office/drawing/2014/main" id="{2BD6F5DD-C39D-D6EA-0E08-5AC2E05DBEA7}"/>
              </a:ext>
            </a:extLst>
          </p:cNvPr>
          <p:cNvSpPr>
            <a:spLocks noGrp="1"/>
          </p:cNvSpPr>
          <p:nvPr>
            <p:ph type="sldNum" sz="quarter" idx="4"/>
          </p:nvPr>
        </p:nvSpPr>
        <p:spPr>
          <a:xfrm>
            <a:off x="8835949" y="6091024"/>
            <a:ext cx="2743200" cy="234455"/>
          </a:xfrm>
        </p:spPr>
        <p:txBody>
          <a:bodyPr/>
          <a:lstStyle/>
          <a:p>
            <a:fld id="{867F421F-A6CC-D64B-BF47-AD6360142D44}" type="slidenum">
              <a:rPr lang="de-DE" smtClean="0"/>
              <a:pPr/>
              <a:t>8</a:t>
            </a:fld>
            <a:endParaRPr lang="de-DE" dirty="0"/>
          </a:p>
        </p:txBody>
      </p:sp>
      <p:grpSp>
        <p:nvGrpSpPr>
          <p:cNvPr id="9" name="Gruppieren 8">
            <a:extLst>
              <a:ext uri="{FF2B5EF4-FFF2-40B4-BE49-F238E27FC236}">
                <a16:creationId xmlns:a16="http://schemas.microsoft.com/office/drawing/2014/main" id="{057380A1-C535-5129-7C29-FFC184CBAC21}"/>
              </a:ext>
            </a:extLst>
          </p:cNvPr>
          <p:cNvGrpSpPr/>
          <p:nvPr/>
        </p:nvGrpSpPr>
        <p:grpSpPr>
          <a:xfrm>
            <a:off x="9307949" y="0"/>
            <a:ext cx="2880000" cy="7922940"/>
            <a:chOff x="6420221" y="0"/>
            <a:chExt cx="2880000" cy="7922940"/>
          </a:xfrm>
        </p:grpSpPr>
        <p:sp>
          <p:nvSpPr>
            <p:cNvPr id="10" name="Rechteck 9">
              <a:extLst>
                <a:ext uri="{FF2B5EF4-FFF2-40B4-BE49-F238E27FC236}">
                  <a16:creationId xmlns:a16="http://schemas.microsoft.com/office/drawing/2014/main" id="{16814166-ECBC-10D8-4387-2D2879A5CEBF}"/>
                </a:ext>
              </a:extLst>
            </p:cNvPr>
            <p:cNvSpPr/>
            <p:nvPr/>
          </p:nvSpPr>
          <p:spPr>
            <a:xfrm>
              <a:off x="6420221" y="0"/>
              <a:ext cx="2880000" cy="6858000"/>
            </a:xfrm>
            <a:prstGeom prst="rect">
              <a:avLst/>
            </a:prstGeom>
            <a:gradFill flip="none" rotWithShape="1">
              <a:gsLst>
                <a:gs pos="0">
                  <a:srgbClr val="CAEAF3">
                    <a:alpha val="45000"/>
                  </a:srgbClr>
                </a:gs>
                <a:gs pos="78000">
                  <a:schemeClr val="accent1"/>
                </a:gs>
              </a:gsLst>
              <a:lin ang="2700000" scaled="1"/>
              <a:tileRect/>
            </a:gra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11" name="Textfeld 10">
              <a:extLst>
                <a:ext uri="{FF2B5EF4-FFF2-40B4-BE49-F238E27FC236}">
                  <a16:creationId xmlns:a16="http://schemas.microsoft.com/office/drawing/2014/main" id="{33776104-3BED-838F-BDCF-E92C73A2BBD0}"/>
                </a:ext>
              </a:extLst>
            </p:cNvPr>
            <p:cNvSpPr txBox="1"/>
            <p:nvPr/>
          </p:nvSpPr>
          <p:spPr>
            <a:xfrm>
              <a:off x="7488587" y="3213959"/>
              <a:ext cx="1797612" cy="4708981"/>
            </a:xfrm>
            <a:prstGeom prst="rect">
              <a:avLst/>
            </a:prstGeom>
            <a:noFill/>
          </p:spPr>
          <p:txBody>
            <a:bodyPr wrap="square">
              <a:spAutoFit/>
            </a:bodyPr>
            <a:lstStyle/>
            <a:p>
              <a:r>
                <a:rPr lang="de-AT" sz="30000" spc="-300" dirty="0">
                  <a:solidFill>
                    <a:schemeClr val="accent3">
                      <a:lumMod val="75000"/>
                    </a:schemeClr>
                  </a:solidFill>
                </a:rPr>
                <a:t>2</a:t>
              </a:r>
            </a:p>
          </p:txBody>
        </p:sp>
      </p:grpSp>
      <p:grpSp>
        <p:nvGrpSpPr>
          <p:cNvPr id="12" name="Gruppieren 11">
            <a:extLst>
              <a:ext uri="{FF2B5EF4-FFF2-40B4-BE49-F238E27FC236}">
                <a16:creationId xmlns:a16="http://schemas.microsoft.com/office/drawing/2014/main" id="{F976EFC7-F3B2-1B7B-EFD1-2F1B6FA9F233}"/>
              </a:ext>
            </a:extLst>
          </p:cNvPr>
          <p:cNvGrpSpPr/>
          <p:nvPr/>
        </p:nvGrpSpPr>
        <p:grpSpPr>
          <a:xfrm>
            <a:off x="12190129" y="0"/>
            <a:ext cx="2880000" cy="7922940"/>
            <a:chOff x="9302401" y="0"/>
            <a:chExt cx="2880000" cy="7922940"/>
          </a:xfrm>
        </p:grpSpPr>
        <p:sp>
          <p:nvSpPr>
            <p:cNvPr id="13" name="Rechteck 12">
              <a:extLst>
                <a:ext uri="{FF2B5EF4-FFF2-40B4-BE49-F238E27FC236}">
                  <a16:creationId xmlns:a16="http://schemas.microsoft.com/office/drawing/2014/main" id="{36ED20B3-E3D2-E1B8-48F4-A864E4F6A529}"/>
                </a:ext>
              </a:extLst>
            </p:cNvPr>
            <p:cNvSpPr/>
            <p:nvPr/>
          </p:nvSpPr>
          <p:spPr>
            <a:xfrm>
              <a:off x="9302401" y="0"/>
              <a:ext cx="2880000" cy="6858000"/>
            </a:xfrm>
            <a:prstGeom prst="rect">
              <a:avLst/>
            </a:prstGeom>
            <a:gradFill flip="none" rotWithShape="1">
              <a:gsLst>
                <a:gs pos="0">
                  <a:srgbClr val="CAEAF3">
                    <a:alpha val="45000"/>
                  </a:srgbClr>
                </a:gs>
                <a:gs pos="78000">
                  <a:schemeClr val="accent1"/>
                </a:gs>
              </a:gsLst>
              <a:lin ang="2700000" scaled="1"/>
              <a:tileRect/>
            </a:gra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14" name="Textfeld 13">
              <a:extLst>
                <a:ext uri="{FF2B5EF4-FFF2-40B4-BE49-F238E27FC236}">
                  <a16:creationId xmlns:a16="http://schemas.microsoft.com/office/drawing/2014/main" id="{22B3739A-C89D-379B-B1B7-E3D9D5EFA757}"/>
                </a:ext>
              </a:extLst>
            </p:cNvPr>
            <p:cNvSpPr txBox="1"/>
            <p:nvPr/>
          </p:nvSpPr>
          <p:spPr>
            <a:xfrm>
              <a:off x="10463317" y="3213959"/>
              <a:ext cx="1367110" cy="4708981"/>
            </a:xfrm>
            <a:prstGeom prst="rect">
              <a:avLst/>
            </a:prstGeom>
            <a:noFill/>
          </p:spPr>
          <p:txBody>
            <a:bodyPr wrap="square">
              <a:spAutoFit/>
            </a:bodyPr>
            <a:lstStyle/>
            <a:p>
              <a:r>
                <a:rPr lang="de-AT" sz="30000" spc="-300" dirty="0">
                  <a:solidFill>
                    <a:schemeClr val="accent3">
                      <a:lumMod val="75000"/>
                    </a:schemeClr>
                  </a:solidFill>
                </a:rPr>
                <a:t>3</a:t>
              </a:r>
            </a:p>
          </p:txBody>
        </p:sp>
      </p:grpSp>
    </p:spTree>
    <p:extLst>
      <p:ext uri="{BB962C8B-B14F-4D97-AF65-F5344CB8AC3E}">
        <p14:creationId xmlns:p14="http://schemas.microsoft.com/office/powerpoint/2010/main" val="4220239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4EF5BEF-CDE9-F983-36E6-AE6D525018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CB0CAA-DDDD-FB49-26A2-5446EA62AC21}"/>
              </a:ext>
            </a:extLst>
          </p:cNvPr>
          <p:cNvSpPr>
            <a:spLocks noGrp="1"/>
          </p:cNvSpPr>
          <p:nvPr>
            <p:ph type="title" idx="4294967295"/>
          </p:nvPr>
        </p:nvSpPr>
        <p:spPr>
          <a:xfrm>
            <a:off x="707511" y="868561"/>
            <a:ext cx="11376024" cy="635916"/>
          </a:xfrm>
          <a:prstGeom prst="rect">
            <a:avLst/>
          </a:prstGeom>
        </p:spPr>
        <p:txBody>
          <a:bodyPr>
            <a:normAutofit fontScale="90000"/>
          </a:bodyPr>
          <a:lstStyle/>
          <a:p>
            <a:r>
              <a:rPr lang="de-DE" i="0" dirty="0">
                <a:solidFill>
                  <a:schemeClr val="bg1"/>
                </a:solidFill>
                <a:latin typeface="+mj-lt"/>
              </a:rPr>
              <a:t>Services </a:t>
            </a:r>
          </a:p>
        </p:txBody>
      </p:sp>
      <p:sp>
        <p:nvSpPr>
          <p:cNvPr id="3" name="Textplatzhalter 3">
            <a:extLst>
              <a:ext uri="{FF2B5EF4-FFF2-40B4-BE49-F238E27FC236}">
                <a16:creationId xmlns:a16="http://schemas.microsoft.com/office/drawing/2014/main" id="{7B0BC786-E060-298E-7F74-239A071F7915}"/>
              </a:ext>
            </a:extLst>
          </p:cNvPr>
          <p:cNvSpPr txBox="1">
            <a:spLocks/>
          </p:cNvSpPr>
          <p:nvPr/>
        </p:nvSpPr>
        <p:spPr>
          <a:xfrm>
            <a:off x="695325" y="576461"/>
            <a:ext cx="5184775" cy="40005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000" dirty="0">
                <a:solidFill>
                  <a:schemeClr val="bg1"/>
                </a:solidFill>
              </a:rPr>
              <a:t>PILLAR 3</a:t>
            </a:r>
          </a:p>
        </p:txBody>
      </p:sp>
      <p:sp>
        <p:nvSpPr>
          <p:cNvPr id="5" name="Textplatzhalter 2">
            <a:extLst>
              <a:ext uri="{FF2B5EF4-FFF2-40B4-BE49-F238E27FC236}">
                <a16:creationId xmlns:a16="http://schemas.microsoft.com/office/drawing/2014/main" id="{7E9DD1BC-A738-8F0F-F6C7-E776BC28F6CD}"/>
              </a:ext>
            </a:extLst>
          </p:cNvPr>
          <p:cNvSpPr txBox="1">
            <a:spLocks/>
          </p:cNvSpPr>
          <p:nvPr/>
        </p:nvSpPr>
        <p:spPr>
          <a:xfrm>
            <a:off x="695326" y="2088000"/>
            <a:ext cx="5184774" cy="391081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chemeClr val="tx2"/>
              </a:buClr>
              <a:buFont typeface="Wingdings" panose="05000000000000000000" pitchFamily="2" charset="2"/>
              <a:buNone/>
              <a:defRPr sz="1400" b="0" i="0" kern="1200">
                <a:solidFill>
                  <a:schemeClr val="accent1"/>
                </a:solidFill>
                <a:effectLst/>
                <a:latin typeface="+mn-lt"/>
                <a:ea typeface="+mn-ea"/>
                <a:cs typeface="+mn-cs"/>
              </a:defRPr>
            </a:lvl1pPr>
            <a:lvl2pPr marL="18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2pPr>
            <a:lvl3pPr marL="36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3pPr>
            <a:lvl4pPr marL="54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4pPr>
            <a:lvl5pPr marL="720000" indent="-180000" algn="l" defTabSz="914400" rtl="0" eaLnBrk="1" latinLnBrk="0" hangingPunct="1">
              <a:lnSpc>
                <a:spcPct val="120000"/>
              </a:lnSpc>
              <a:spcBef>
                <a:spcPts val="0"/>
              </a:spcBef>
              <a:buClr>
                <a:schemeClr val="tx2"/>
              </a:buClr>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r>
              <a:rPr lang="de-DE" sz="1200" b="1" dirty="0">
                <a:solidFill>
                  <a:schemeClr val="bg1"/>
                </a:solidFill>
                <a:latin typeface="Whitney Bold" pitchFamily="2" charset="0"/>
              </a:rPr>
              <a:t>Capital Markets </a:t>
            </a:r>
          </a:p>
          <a:p>
            <a:pPr marL="180000" indent="-180000">
              <a:spcBef>
                <a:spcPts val="500"/>
              </a:spcBef>
              <a:buClr>
                <a:schemeClr val="bg1"/>
              </a:buClr>
              <a:buFont typeface="Arial" panose="020B0604020202020204" pitchFamily="34" charset="0"/>
              <a:buChar char="•"/>
            </a:pPr>
            <a:r>
              <a:rPr lang="en-GB" sz="1200" dirty="0">
                <a:solidFill>
                  <a:schemeClr val="bg1"/>
                </a:solidFill>
              </a:rPr>
              <a:t>Stock and bond issuances</a:t>
            </a:r>
          </a:p>
          <a:p>
            <a:pPr marL="180000" indent="-180000">
              <a:spcBef>
                <a:spcPts val="500"/>
              </a:spcBef>
              <a:buClr>
                <a:schemeClr val="bg1"/>
              </a:buClr>
              <a:buFont typeface="Arial" panose="020B0604020202020204" pitchFamily="34" charset="0"/>
              <a:buChar char="•"/>
            </a:pPr>
            <a:r>
              <a:rPr lang="en-GB" sz="1200" dirty="0">
                <a:solidFill>
                  <a:schemeClr val="bg1"/>
                </a:solidFill>
              </a:rPr>
              <a:t>Stock listings</a:t>
            </a:r>
          </a:p>
          <a:p>
            <a:pPr marL="180000" indent="-180000">
              <a:spcBef>
                <a:spcPts val="500"/>
              </a:spcBef>
              <a:buClr>
                <a:schemeClr val="bg1"/>
              </a:buClr>
              <a:buFont typeface="Arial" panose="020B0604020202020204" pitchFamily="34" charset="0"/>
              <a:buChar char="•"/>
            </a:pPr>
            <a:r>
              <a:rPr lang="en-GB" sz="1200" dirty="0">
                <a:solidFill>
                  <a:schemeClr val="bg1"/>
                </a:solidFill>
              </a:rPr>
              <a:t>Payment agent services</a:t>
            </a:r>
          </a:p>
          <a:p>
            <a:pPr marL="180000" indent="-180000">
              <a:spcBef>
                <a:spcPts val="500"/>
              </a:spcBef>
              <a:buClr>
                <a:schemeClr val="bg1"/>
              </a:buClr>
              <a:buFont typeface="Arial" panose="020B0604020202020204" pitchFamily="34" charset="0"/>
              <a:buChar char="•"/>
            </a:pPr>
            <a:r>
              <a:rPr lang="en-GB" sz="1200" dirty="0">
                <a:solidFill>
                  <a:schemeClr val="bg1"/>
                </a:solidFill>
              </a:rPr>
              <a:t>Assistance with direct issuances</a:t>
            </a:r>
          </a:p>
          <a:p>
            <a:pPr marL="180000" indent="-180000">
              <a:spcBef>
                <a:spcPts val="500"/>
              </a:spcBef>
              <a:buClr>
                <a:schemeClr val="bg1"/>
              </a:buClr>
              <a:buFont typeface="Arial" panose="020B0604020202020204" pitchFamily="34" charset="0"/>
              <a:buChar char="•"/>
            </a:pPr>
            <a:r>
              <a:rPr lang="en-GB" sz="1200" dirty="0">
                <a:solidFill>
                  <a:schemeClr val="bg1"/>
                </a:solidFill>
              </a:rPr>
              <a:t>Brokerage with connection to all global stock exchanges</a:t>
            </a:r>
          </a:p>
          <a:p>
            <a:pPr marL="180000" indent="-180000">
              <a:spcBef>
                <a:spcPts val="500"/>
              </a:spcBef>
              <a:buClr>
                <a:schemeClr val="bg1"/>
              </a:buClr>
              <a:buFont typeface="Arial" panose="020B0604020202020204" pitchFamily="34" charset="0"/>
              <a:buChar char="•"/>
            </a:pPr>
            <a:r>
              <a:rPr lang="en-GB" sz="1200" dirty="0">
                <a:solidFill>
                  <a:schemeClr val="bg1"/>
                </a:solidFill>
              </a:rPr>
              <a:t>Research of Austrian ATX companies</a:t>
            </a:r>
          </a:p>
          <a:p>
            <a:pPr marL="180000" indent="-180000">
              <a:spcBef>
                <a:spcPts val="500"/>
              </a:spcBef>
              <a:buClr>
                <a:schemeClr val="bg1"/>
              </a:buClr>
              <a:buFont typeface="Arial" panose="020B0604020202020204" pitchFamily="34" charset="0"/>
              <a:buChar char="•"/>
            </a:pPr>
            <a:r>
              <a:rPr lang="en-GB" sz="1200" dirty="0">
                <a:solidFill>
                  <a:schemeClr val="bg1"/>
                </a:solidFill>
              </a:rPr>
              <a:t>Custody</a:t>
            </a:r>
          </a:p>
          <a:p>
            <a:pPr>
              <a:buClr>
                <a:schemeClr val="bg1"/>
              </a:buClr>
            </a:pPr>
            <a:endParaRPr lang="de-DE" sz="1200" b="1" dirty="0">
              <a:solidFill>
                <a:schemeClr val="bg1"/>
              </a:solidFill>
              <a:latin typeface="Whitney Bold" pitchFamily="2" charset="0"/>
            </a:endParaRPr>
          </a:p>
          <a:p>
            <a:pPr>
              <a:buClr>
                <a:schemeClr val="bg1"/>
              </a:buClr>
            </a:pPr>
            <a:r>
              <a:rPr lang="de-AT" sz="1200" b="1" dirty="0">
                <a:solidFill>
                  <a:schemeClr val="bg1"/>
                </a:solidFill>
                <a:latin typeface="Whitney Bold" pitchFamily="2" charset="0"/>
              </a:rPr>
              <a:t>Real Estate </a:t>
            </a:r>
            <a:endParaRPr lang="de-DE" sz="1200" b="1" dirty="0">
              <a:solidFill>
                <a:schemeClr val="bg1"/>
              </a:solidFill>
              <a:latin typeface="Whitney Bold" pitchFamily="2" charset="0"/>
            </a:endParaRPr>
          </a:p>
          <a:p>
            <a:pPr marL="180000" indent="-180000">
              <a:lnSpc>
                <a:spcPct val="130000"/>
              </a:lnSpc>
              <a:spcBef>
                <a:spcPts val="500"/>
              </a:spcBef>
              <a:buClr>
                <a:schemeClr val="bg1"/>
              </a:buClr>
              <a:buFont typeface="Arial" panose="020B0604020202020204" pitchFamily="34" charset="0"/>
              <a:buChar char="•"/>
            </a:pPr>
            <a:r>
              <a:rPr lang="en-GB" sz="1200" dirty="0">
                <a:solidFill>
                  <a:schemeClr val="bg1"/>
                </a:solidFill>
              </a:rPr>
              <a:t>Brokerage and sale of buy-to-let and owner-occupied apartments</a:t>
            </a:r>
          </a:p>
          <a:p>
            <a:pPr marL="180000" indent="-180000">
              <a:lnSpc>
                <a:spcPct val="130000"/>
              </a:lnSpc>
              <a:spcBef>
                <a:spcPts val="500"/>
              </a:spcBef>
              <a:buClr>
                <a:schemeClr val="bg1"/>
              </a:buClr>
              <a:buFont typeface="Arial" panose="020B0604020202020204" pitchFamily="34" charset="0"/>
              <a:buChar char="•"/>
            </a:pPr>
            <a:r>
              <a:rPr lang="en-GB" sz="1200" dirty="0">
                <a:solidFill>
                  <a:schemeClr val="bg1"/>
                </a:solidFill>
              </a:rPr>
              <a:t>Selection of investment opportunities in "concrete gold" and real estate funds or bonds</a:t>
            </a:r>
          </a:p>
          <a:p>
            <a:pPr marL="180000" indent="-180000">
              <a:spcBef>
                <a:spcPts val="500"/>
              </a:spcBef>
              <a:buClr>
                <a:schemeClr val="bg1"/>
              </a:buClr>
              <a:buFont typeface="Arial" panose="020B0604020202020204" pitchFamily="34" charset="0"/>
              <a:buChar char="•"/>
            </a:pPr>
            <a:endParaRPr lang="de-AT" sz="1200" b="0" dirty="0">
              <a:solidFill>
                <a:schemeClr val="bg1"/>
              </a:solidFill>
            </a:endParaRPr>
          </a:p>
        </p:txBody>
      </p:sp>
      <p:sp>
        <p:nvSpPr>
          <p:cNvPr id="4" name="Foliennummernplatzhalter 3">
            <a:extLst>
              <a:ext uri="{FF2B5EF4-FFF2-40B4-BE49-F238E27FC236}">
                <a16:creationId xmlns:a16="http://schemas.microsoft.com/office/drawing/2014/main" id="{A07B2B1A-7519-1B07-C440-B8E3AEB5161C}"/>
              </a:ext>
            </a:extLst>
          </p:cNvPr>
          <p:cNvSpPr>
            <a:spLocks noGrp="1"/>
          </p:cNvSpPr>
          <p:nvPr>
            <p:ph type="sldNum" sz="quarter" idx="4"/>
          </p:nvPr>
        </p:nvSpPr>
        <p:spPr>
          <a:xfrm>
            <a:off x="8835949" y="6091024"/>
            <a:ext cx="2743200" cy="234455"/>
          </a:xfrm>
        </p:spPr>
        <p:txBody>
          <a:bodyPr/>
          <a:lstStyle/>
          <a:p>
            <a:fld id="{867F421F-A6CC-D64B-BF47-AD6360142D44}" type="slidenum">
              <a:rPr lang="de-DE" smtClean="0"/>
              <a:pPr/>
              <a:t>9</a:t>
            </a:fld>
            <a:endParaRPr lang="de-DE" dirty="0"/>
          </a:p>
        </p:txBody>
      </p:sp>
      <p:grpSp>
        <p:nvGrpSpPr>
          <p:cNvPr id="12" name="Gruppieren 11">
            <a:extLst>
              <a:ext uri="{FF2B5EF4-FFF2-40B4-BE49-F238E27FC236}">
                <a16:creationId xmlns:a16="http://schemas.microsoft.com/office/drawing/2014/main" id="{93ECFE79-9605-EB2C-48FF-696FB679078B}"/>
              </a:ext>
            </a:extLst>
          </p:cNvPr>
          <p:cNvGrpSpPr/>
          <p:nvPr/>
        </p:nvGrpSpPr>
        <p:grpSpPr>
          <a:xfrm>
            <a:off x="9312000" y="0"/>
            <a:ext cx="2880000" cy="7922940"/>
            <a:chOff x="9302401" y="0"/>
            <a:chExt cx="2880000" cy="7922940"/>
          </a:xfrm>
        </p:grpSpPr>
        <p:sp>
          <p:nvSpPr>
            <p:cNvPr id="13" name="Rechteck 12">
              <a:extLst>
                <a:ext uri="{FF2B5EF4-FFF2-40B4-BE49-F238E27FC236}">
                  <a16:creationId xmlns:a16="http://schemas.microsoft.com/office/drawing/2014/main" id="{E0027F55-BA53-E911-83F7-9E88423DDFF0}"/>
                </a:ext>
              </a:extLst>
            </p:cNvPr>
            <p:cNvSpPr/>
            <p:nvPr/>
          </p:nvSpPr>
          <p:spPr>
            <a:xfrm>
              <a:off x="9302401" y="0"/>
              <a:ext cx="2880000" cy="6858000"/>
            </a:xfrm>
            <a:prstGeom prst="rect">
              <a:avLst/>
            </a:prstGeom>
            <a:gradFill flip="none" rotWithShape="1">
              <a:gsLst>
                <a:gs pos="0">
                  <a:srgbClr val="CAEAF3">
                    <a:alpha val="45000"/>
                  </a:srgbClr>
                </a:gs>
                <a:gs pos="78000">
                  <a:schemeClr val="accent1"/>
                </a:gs>
              </a:gsLst>
              <a:lin ang="2700000" scaled="1"/>
              <a:tileRect/>
            </a:gra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de-DE" sz="1200" dirty="0" err="1">
                <a:solidFill>
                  <a:schemeClr val="tx1"/>
                </a:solidFill>
              </a:endParaRPr>
            </a:p>
          </p:txBody>
        </p:sp>
        <p:sp>
          <p:nvSpPr>
            <p:cNvPr id="14" name="Textfeld 13">
              <a:extLst>
                <a:ext uri="{FF2B5EF4-FFF2-40B4-BE49-F238E27FC236}">
                  <a16:creationId xmlns:a16="http://schemas.microsoft.com/office/drawing/2014/main" id="{6769AD13-E993-5D27-EBAB-DA9252B085D4}"/>
                </a:ext>
              </a:extLst>
            </p:cNvPr>
            <p:cNvSpPr txBox="1"/>
            <p:nvPr/>
          </p:nvSpPr>
          <p:spPr>
            <a:xfrm>
              <a:off x="10463317" y="3213959"/>
              <a:ext cx="1367110" cy="4708981"/>
            </a:xfrm>
            <a:prstGeom prst="rect">
              <a:avLst/>
            </a:prstGeom>
            <a:noFill/>
          </p:spPr>
          <p:txBody>
            <a:bodyPr wrap="square">
              <a:spAutoFit/>
            </a:bodyPr>
            <a:lstStyle/>
            <a:p>
              <a:r>
                <a:rPr lang="de-AT" sz="30000" spc="-300" dirty="0">
                  <a:solidFill>
                    <a:schemeClr val="accent3">
                      <a:lumMod val="75000"/>
                    </a:schemeClr>
                  </a:solidFill>
                </a:rPr>
                <a:t>3</a:t>
              </a:r>
            </a:p>
          </p:txBody>
        </p:sp>
      </p:grpSp>
    </p:spTree>
    <p:extLst>
      <p:ext uri="{BB962C8B-B14F-4D97-AF65-F5344CB8AC3E}">
        <p14:creationId xmlns:p14="http://schemas.microsoft.com/office/powerpoint/2010/main" val="1528949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_WienerPrivatbank">
  <a:themeElements>
    <a:clrScheme name="Benutzerdefiniert 1">
      <a:dk1>
        <a:srgbClr val="006980"/>
      </a:dk1>
      <a:lt1>
        <a:srgbClr val="FFFFFF"/>
      </a:lt1>
      <a:dk2>
        <a:srgbClr val="006980"/>
      </a:dk2>
      <a:lt2>
        <a:srgbClr val="FFFFFF"/>
      </a:lt2>
      <a:accent1>
        <a:srgbClr val="006980"/>
      </a:accent1>
      <a:accent2>
        <a:srgbClr val="008FAB"/>
      </a:accent2>
      <a:accent3>
        <a:srgbClr val="00A7CA"/>
      </a:accent3>
      <a:accent4>
        <a:srgbClr val="00BFE4"/>
      </a:accent4>
      <a:accent5>
        <a:srgbClr val="4B4D4D"/>
      </a:accent5>
      <a:accent6>
        <a:srgbClr val="737676"/>
      </a:accent6>
      <a:hlink>
        <a:srgbClr val="000000"/>
      </a:hlink>
      <a:folHlink>
        <a:srgbClr val="008FAB"/>
      </a:folHlink>
    </a:clrScheme>
    <a:fontScheme name="Wiener_Privatbank">
      <a:majorFont>
        <a:latin typeface="TheSerifB-W7Bold"/>
        <a:ea typeface=""/>
        <a:cs typeface=""/>
      </a:majorFont>
      <a:minorFont>
        <a:latin typeface="Whitney-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w="9525">
          <a:noFill/>
        </a:ln>
      </a:spPr>
      <a:bodyPr lIns="108000" tIns="72000" rIns="108000" bIns="72000" rtlCol="0" anchor="ctr"/>
      <a:lstStyle>
        <a:defPPr algn="ct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dirty="0" err="1" smtClean="0"/>
        </a:defPPr>
      </a:lstStyle>
    </a:txDef>
  </a:objectDefaults>
  <a:extraClrSchemeLst/>
  <a:extLst>
    <a:ext uri="{05A4C25C-085E-4340-85A3-A5531E510DB2}">
      <thm15:themeFamily xmlns:thm15="http://schemas.microsoft.com/office/thememl/2012/main" name="20260529-WPB_CP_DE_2026-Ferras-bold" id="{B1751FE7-0F1A-0D49-A129-EC9D46D1B0A4}" vid="{EAF3D436-A2DF-3445-897F-CF38852BE2DD}"/>
    </a:ext>
  </a:extLst>
</a:theme>
</file>

<file path=ppt/theme/theme2.xml><?xml version="1.0" encoding="utf-8"?>
<a:theme xmlns:a="http://schemas.openxmlformats.org/drawingml/2006/main" name="Office">
  <a:themeElements>
    <a:clrScheme name="Bla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chrift_WienerPrivatbank">
      <a:majorFont>
        <a:latin typeface="The Serif-"/>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Farbe_WienerPrivatbank">
      <a:dk1>
        <a:srgbClr val="1A171B"/>
      </a:dk1>
      <a:lt1>
        <a:srgbClr val="FFFFFF"/>
      </a:lt1>
      <a:dk2>
        <a:srgbClr val="0096B8"/>
      </a:dk2>
      <a:lt2>
        <a:srgbClr val="E7E6E6"/>
      </a:lt2>
      <a:accent1>
        <a:srgbClr val="1A171B"/>
      </a:accent1>
      <a:accent2>
        <a:srgbClr val="2E2D30"/>
      </a:accent2>
      <a:accent3>
        <a:srgbClr val="4B4B4D"/>
      </a:accent3>
      <a:accent4>
        <a:srgbClr val="7E7E80"/>
      </a:accent4>
      <a:accent5>
        <a:srgbClr val="B3B3B5"/>
      </a:accent5>
      <a:accent6>
        <a:srgbClr val="DEE0E0"/>
      </a:accent6>
      <a:hlink>
        <a:srgbClr val="0096B8"/>
      </a:hlink>
      <a:folHlink>
        <a:srgbClr val="0096B8"/>
      </a:folHlink>
    </a:clrScheme>
    <a:fontScheme name="Schrift_WienerPrivatbank">
      <a:majorFont>
        <a:latin typeface="The Serif-"/>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1921</Words>
  <Application>Microsoft Office PowerPoint</Application>
  <PresentationFormat>Breitbild</PresentationFormat>
  <Paragraphs>248</Paragraphs>
  <Slides>19</Slides>
  <Notes>19</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30" baseType="lpstr">
      <vt:lpstr>Arial</vt:lpstr>
      <vt:lpstr>Symbol</vt:lpstr>
      <vt:lpstr>TheSerif 5-Regular</vt:lpstr>
      <vt:lpstr>TheSerifB W7 Bold</vt:lpstr>
      <vt:lpstr>Verdana</vt:lpstr>
      <vt:lpstr>Whitney Bold</vt:lpstr>
      <vt:lpstr>Whitney Book</vt:lpstr>
      <vt:lpstr>Whitney-Book</vt:lpstr>
      <vt:lpstr>Wingdings</vt:lpstr>
      <vt:lpstr>Master_WienerPrivatbank</vt:lpstr>
      <vt:lpstr>think-cell Folie</vt:lpstr>
      <vt:lpstr>Wiener  Privatbank SE</vt:lpstr>
      <vt:lpstr>A bank with focus </vt:lpstr>
      <vt:lpstr>A bank with focus </vt:lpstr>
      <vt:lpstr>A dynamic, specialised bank </vt:lpstr>
      <vt:lpstr>Milestones </vt:lpstr>
      <vt:lpstr>PowerPoint-Präsentation</vt:lpstr>
      <vt:lpstr>Investment and Asset Management </vt:lpstr>
      <vt:lpstr>Financing </vt:lpstr>
      <vt:lpstr>Services </vt:lpstr>
      <vt:lpstr>Wiener Privatbank Group</vt:lpstr>
      <vt:lpstr>Mutual Funds </vt:lpstr>
      <vt:lpstr>Special Funds </vt:lpstr>
      <vt:lpstr>Austria’s only listed private bank</vt:lpstr>
      <vt:lpstr>Executive Board of Wiener Privatbank  </vt:lpstr>
      <vt:lpstr>Supervisory Board  </vt:lpstr>
      <vt:lpstr>Tier 1 capital ratio:</vt:lpstr>
      <vt:lpstr>Corporate philosophy </vt:lpstr>
      <vt:lpstr>Disclaimer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Miriam Michel</dc:creator>
  <cp:lastModifiedBy>Newby Charlotte</cp:lastModifiedBy>
  <cp:revision>58</cp:revision>
  <cp:lastPrinted>2026-05-28T06:43:24Z</cp:lastPrinted>
  <dcterms:created xsi:type="dcterms:W3CDTF">2026-05-20T12:15:25Z</dcterms:created>
  <dcterms:modified xsi:type="dcterms:W3CDTF">2026-07-14T09:03:18Z</dcterms:modified>
</cp:coreProperties>
</file>